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56" r:id="rId2"/>
    <p:sldId id="257" r:id="rId3"/>
    <p:sldId id="490" r:id="rId4"/>
    <p:sldId id="491" r:id="rId5"/>
    <p:sldId id="280" r:id="rId6"/>
    <p:sldId id="492" r:id="rId7"/>
    <p:sldId id="493" r:id="rId8"/>
    <p:sldId id="494" r:id="rId9"/>
    <p:sldId id="495" r:id="rId10"/>
    <p:sldId id="496" r:id="rId11"/>
    <p:sldId id="497" r:id="rId12"/>
    <p:sldId id="282" r:id="rId13"/>
    <p:sldId id="498" r:id="rId14"/>
    <p:sldId id="499" r:id="rId15"/>
    <p:sldId id="500" r:id="rId16"/>
    <p:sldId id="283" r:id="rId17"/>
    <p:sldId id="449" r:id="rId18"/>
    <p:sldId id="450" r:id="rId19"/>
    <p:sldId id="451" r:id="rId20"/>
    <p:sldId id="452" r:id="rId21"/>
    <p:sldId id="284" r:id="rId22"/>
    <p:sldId id="521" r:id="rId23"/>
    <p:sldId id="522" r:id="rId24"/>
    <p:sldId id="523" r:id="rId25"/>
    <p:sldId id="524" r:id="rId26"/>
    <p:sldId id="352" r:id="rId27"/>
    <p:sldId id="525" r:id="rId28"/>
    <p:sldId id="526" r:id="rId29"/>
    <p:sldId id="527" r:id="rId30"/>
    <p:sldId id="528" r:id="rId31"/>
    <p:sldId id="529" r:id="rId32"/>
    <p:sldId id="530" r:id="rId33"/>
    <p:sldId id="531" r:id="rId34"/>
    <p:sldId id="532" r:id="rId35"/>
    <p:sldId id="533" r:id="rId36"/>
    <p:sldId id="534" r:id="rId37"/>
    <p:sldId id="535" r:id="rId38"/>
    <p:sldId id="536" r:id="rId39"/>
    <p:sldId id="537" r:id="rId40"/>
    <p:sldId id="538" r:id="rId41"/>
    <p:sldId id="539" r:id="rId42"/>
    <p:sldId id="540" r:id="rId43"/>
    <p:sldId id="541" r:id="rId44"/>
    <p:sldId id="542" r:id="rId45"/>
    <p:sldId id="543" r:id="rId46"/>
    <p:sldId id="544" r:id="rId47"/>
    <p:sldId id="466" r:id="rId48"/>
    <p:sldId id="461" r:id="rId49"/>
    <p:sldId id="462" r:id="rId50"/>
    <p:sldId id="477" r:id="rId51"/>
    <p:sldId id="463" r:id="rId52"/>
    <p:sldId id="464" r:id="rId53"/>
    <p:sldId id="465" r:id="rId54"/>
    <p:sldId id="285" r:id="rId55"/>
    <p:sldId id="484" r:id="rId56"/>
    <p:sldId id="485" r:id="rId57"/>
    <p:sldId id="486" r:id="rId58"/>
    <p:sldId id="487" r:id="rId59"/>
    <p:sldId id="488" r:id="rId60"/>
    <p:sldId id="489" r:id="rId61"/>
    <p:sldId id="503" r:id="rId62"/>
    <p:sldId id="504" r:id="rId63"/>
    <p:sldId id="505" r:id="rId64"/>
    <p:sldId id="506" r:id="rId65"/>
    <p:sldId id="507" r:id="rId66"/>
    <p:sldId id="508" r:id="rId67"/>
    <p:sldId id="509" r:id="rId68"/>
    <p:sldId id="510" r:id="rId69"/>
    <p:sldId id="288" r:id="rId70"/>
    <p:sldId id="478" r:id="rId71"/>
    <p:sldId id="479" r:id="rId72"/>
    <p:sldId id="480" r:id="rId73"/>
    <p:sldId id="481" r:id="rId74"/>
    <p:sldId id="482" r:id="rId75"/>
    <p:sldId id="483" r:id="rId76"/>
    <p:sldId id="291" r:id="rId77"/>
    <p:sldId id="439" r:id="rId78"/>
    <p:sldId id="440" r:id="rId79"/>
    <p:sldId id="441" r:id="rId80"/>
    <p:sldId id="381" r:id="rId81"/>
    <p:sldId id="546" r:id="rId82"/>
    <p:sldId id="547" r:id="rId83"/>
    <p:sldId id="548" r:id="rId84"/>
    <p:sldId id="549" r:id="rId85"/>
    <p:sldId id="550" r:id="rId86"/>
    <p:sldId id="551" r:id="rId87"/>
    <p:sldId id="552" r:id="rId88"/>
    <p:sldId id="438" r:id="rId89"/>
    <p:sldId id="501" r:id="rId90"/>
    <p:sldId id="502" r:id="rId9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&#3586;&#3657;&#3629;&#3617;&#3641;&#3621;&#3607;&#3635;&#3585;&#3619;&#3634;&#3615;&#3629;&#3618;&#3640;&#3608;&#3618;&#363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&#3586;&#3657;&#3629;&#3617;&#3641;&#3621;&#3607;&#3635;&#3585;&#3619;&#3634;&#3615;&#3629;&#3618;&#3640;&#3608;&#3618;&#363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3626;&#3617;&#3640;&#3604;&#3591;&#3634;&#3609;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3626;&#3617;&#3640;&#3604;&#3591;&#3634;&#3609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DM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6.655705058498303E-3"/>
                  <c:y val="-2.550889449311064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2.3010548816688067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3.3277870216306274E-3"/>
                  <c:y val="2.8124004109285367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2.0453821170389404E-2"/>
                </c:manualLayout>
              </c:layout>
              <c:dLblPos val="outEnd"/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eGFR ระดับ 3</c:v>
                </c:pt>
                <c:pt idx="1">
                  <c:v>eGFR ระดับ 4</c:v>
                </c:pt>
                <c:pt idx="2">
                  <c:v>eGFR ระดับ 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39.82</c:v>
                </c:pt>
                <c:pt idx="1">
                  <c:v>4</c:v>
                </c:pt>
                <c:pt idx="2">
                  <c:v>1.1200000000000001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HT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329405747369789E-2"/>
                  <c:y val="2.5560767000124057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3.3277870216306274E-3"/>
                  <c:y val="1.789709352409069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3277870216306274E-3"/>
                  <c:y val="2.3010548816688067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331114808652248E-2"/>
                  <c:y val="1.7897093524090728E-2"/>
                </c:manualLayout>
              </c:layout>
              <c:dLblPos val="outEnd"/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eGFR ระดับ 3</c:v>
                </c:pt>
                <c:pt idx="1">
                  <c:v>eGFR ระดับ 4</c:v>
                </c:pt>
                <c:pt idx="2">
                  <c:v>eGFR ระดับ 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38.56</c:v>
                </c:pt>
                <c:pt idx="1">
                  <c:v>2.63</c:v>
                </c:pt>
                <c:pt idx="2">
                  <c:v>0.60000000000000042</c:v>
                </c:pt>
              </c:numCache>
            </c:numRef>
          </c:val>
        </c:ser>
        <c:axId val="107005824"/>
        <c:axId val="107007360"/>
      </c:barChart>
      <c:catAx>
        <c:axId val="107005824"/>
        <c:scaling>
          <c:orientation val="minMax"/>
        </c:scaling>
        <c:axPos val="b"/>
        <c:numFmt formatCode="General" sourceLinked="1"/>
        <c:tickLblPos val="nextTo"/>
        <c:crossAx val="107007360"/>
        <c:crosses val="autoZero"/>
        <c:auto val="1"/>
        <c:lblAlgn val="ctr"/>
        <c:lblOffset val="100"/>
      </c:catAx>
      <c:valAx>
        <c:axId val="107007360"/>
        <c:scaling>
          <c:orientation val="minMax"/>
        </c:scaling>
        <c:axPos val="l"/>
        <c:majorGridlines/>
        <c:numFmt formatCode="General" sourceLinked="1"/>
        <c:tickLblPos val="nextTo"/>
        <c:crossAx val="1070058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703067140869083"/>
          <c:y val="7.2416717141126727E-2"/>
          <c:w val="0.12631371257422572"/>
          <c:h val="0.24155158489804171"/>
        </c:manualLayout>
      </c:layout>
    </c:legend>
    <c:plotVisOnly val="1"/>
    <c:dispBlanksAs val="gap"/>
  </c:chart>
  <c:txPr>
    <a:bodyPr/>
    <a:lstStyle/>
    <a:p>
      <a:pPr>
        <a:defRPr sz="2800">
          <a:solidFill>
            <a:schemeClr val="tx1"/>
          </a:solidFill>
          <a:latin typeface="BrowalliaUPC" pitchFamily="34" charset="-34"/>
          <a:cs typeface="BrowalliaUPC" pitchFamily="34" charset="-34"/>
        </a:defRPr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3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อัตราครองเตียง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2000" b="1">
                    <a:solidFill>
                      <a:srgbClr val="3333FF"/>
                    </a:solidFill>
                    <a:latin typeface="AngsanaUPC" pitchFamily="18" charset="-34"/>
                    <a:cs typeface="AngsanaUPC" pitchFamily="18" charset="-34"/>
                  </a:defRPr>
                </a:pPr>
                <a:endParaRPr lang="th-TH"/>
              </a:p>
            </c:txPr>
            <c:showVal val="1"/>
          </c:dLbls>
          <c:cat>
            <c:strRef>
              <c:f>Sheet2!$A$2:$A$17</c:f>
              <c:strCache>
                <c:ptCount val="16"/>
                <c:pt idx="0">
                  <c:v>พระนครศรีอยุธยา</c:v>
                </c:pt>
                <c:pt idx="1">
                  <c:v>เสนา</c:v>
                </c:pt>
                <c:pt idx="2">
                  <c:v>บางปะอิน</c:v>
                </c:pt>
                <c:pt idx="3">
                  <c:v>สมเด็จพระสังฆราช</c:v>
                </c:pt>
                <c:pt idx="4">
                  <c:v>ท่าเรือ</c:v>
                </c:pt>
                <c:pt idx="5">
                  <c:v>บางไทร</c:v>
                </c:pt>
                <c:pt idx="6">
                  <c:v>บางบาล</c:v>
                </c:pt>
                <c:pt idx="7">
                  <c:v>บางปะหัน</c:v>
                </c:pt>
                <c:pt idx="8">
                  <c:v>ผักไห่</c:v>
                </c:pt>
                <c:pt idx="9">
                  <c:v>ภาชี</c:v>
                </c:pt>
                <c:pt idx="10">
                  <c:v>ลาดบัวหลวง</c:v>
                </c:pt>
                <c:pt idx="11">
                  <c:v>วังน้อย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</c:strCache>
            </c:strRef>
          </c:cat>
          <c:val>
            <c:numRef>
              <c:f>Sheet2!$B$2:$B$17</c:f>
              <c:numCache>
                <c:formatCode>#,##0.00</c:formatCode>
                <c:ptCount val="16"/>
                <c:pt idx="0">
                  <c:v>83.51</c:v>
                </c:pt>
                <c:pt idx="1">
                  <c:v>87.02</c:v>
                </c:pt>
                <c:pt idx="2">
                  <c:v>78.98</c:v>
                </c:pt>
                <c:pt idx="3">
                  <c:v>74.849999999999994</c:v>
                </c:pt>
                <c:pt idx="4">
                  <c:v>67.03</c:v>
                </c:pt>
                <c:pt idx="5">
                  <c:v>42.24</c:v>
                </c:pt>
                <c:pt idx="6">
                  <c:v>75.61</c:v>
                </c:pt>
                <c:pt idx="7">
                  <c:v>67</c:v>
                </c:pt>
                <c:pt idx="8">
                  <c:v>62.93</c:v>
                </c:pt>
                <c:pt idx="9">
                  <c:v>76</c:v>
                </c:pt>
                <c:pt idx="10">
                  <c:v>62.95</c:v>
                </c:pt>
                <c:pt idx="11">
                  <c:v>79.910000000000025</c:v>
                </c:pt>
                <c:pt idx="12">
                  <c:v>66.36999999999999</c:v>
                </c:pt>
                <c:pt idx="13">
                  <c:v>76.599999999999994</c:v>
                </c:pt>
                <c:pt idx="14">
                  <c:v>79.33</c:v>
                </c:pt>
                <c:pt idx="15">
                  <c:v>106.77</c:v>
                </c:pt>
              </c:numCache>
            </c:numRef>
          </c:val>
        </c:ser>
        <c:gapWidth val="75"/>
        <c:shape val="cylinder"/>
        <c:axId val="88352640"/>
        <c:axId val="88354176"/>
        <c:axId val="0"/>
      </c:bar3DChart>
      <c:catAx>
        <c:axId val="8835264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 b="1">
                <a:solidFill>
                  <a:srgbClr val="3333FF"/>
                </a:solidFill>
              </a:defRPr>
            </a:pPr>
            <a:endParaRPr lang="th-TH"/>
          </a:p>
        </c:txPr>
        <c:crossAx val="88354176"/>
        <c:crosses val="autoZero"/>
        <c:auto val="1"/>
        <c:lblAlgn val="ctr"/>
        <c:lblOffset val="100"/>
      </c:catAx>
      <c:valAx>
        <c:axId val="88354176"/>
        <c:scaling>
          <c:orientation val="minMax"/>
        </c:scaling>
        <c:axPos val="b"/>
        <c:majorGridlines/>
        <c:numFmt formatCode="#,##0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>
                <a:solidFill>
                  <a:srgbClr val="3333FF"/>
                </a:solidFill>
              </a:defRPr>
            </a:pPr>
            <a:endParaRPr lang="th-TH"/>
          </a:p>
        </c:txPr>
        <c:crossAx val="8835264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sz="2800">
                <a:latin typeface="TH SarabunPSK" pitchFamily="34" charset="-34"/>
                <a:cs typeface="TH SarabunPSK" pitchFamily="34" charset="-34"/>
              </a:defRPr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th-TH" sz="2800" baseline="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2556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Sheet1!$A$2:$A$16</c:f>
              <c:strCache>
                <c:ptCount val="15"/>
                <c:pt idx="0">
                  <c:v>รพ.บางปะอิน</c:v>
                </c:pt>
                <c:pt idx="1">
                  <c:v>รพ.วังน้อย</c:v>
                </c:pt>
                <c:pt idx="2">
                  <c:v>รพ.อุทัย</c:v>
                </c:pt>
                <c:pt idx="3">
                  <c:v>รพ.ท่าเรือ</c:v>
                </c:pt>
                <c:pt idx="4">
                  <c:v>รพ.สมเด็จพระสังฆราชฯ</c:v>
                </c:pt>
                <c:pt idx="5">
                  <c:v>รพ.ภาชี</c:v>
                </c:pt>
                <c:pt idx="6">
                  <c:v>รพ.บางปะหัน</c:v>
                </c:pt>
                <c:pt idx="7">
                  <c:v>รพ.บางบาล</c:v>
                </c:pt>
                <c:pt idx="8">
                  <c:v>รพ.มหาราช</c:v>
                </c:pt>
                <c:pt idx="9">
                  <c:v>รพ.เสนา</c:v>
                </c:pt>
                <c:pt idx="10">
                  <c:v>รพ.บ้านแพรก</c:v>
                </c:pt>
                <c:pt idx="11">
                  <c:v>รพ.ผักไห่</c:v>
                </c:pt>
                <c:pt idx="12">
                  <c:v>รพ.ลาดบัวหลวง</c:v>
                </c:pt>
                <c:pt idx="13">
                  <c:v>รพ.บางไทร</c:v>
                </c:pt>
                <c:pt idx="14">
                  <c:v>รพ.บางซ้าย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967</c:v>
                </c:pt>
                <c:pt idx="1">
                  <c:v>702</c:v>
                </c:pt>
                <c:pt idx="2">
                  <c:v>616</c:v>
                </c:pt>
                <c:pt idx="3">
                  <c:v>594</c:v>
                </c:pt>
                <c:pt idx="4">
                  <c:v>529</c:v>
                </c:pt>
                <c:pt idx="5">
                  <c:v>492</c:v>
                </c:pt>
                <c:pt idx="6">
                  <c:v>378</c:v>
                </c:pt>
                <c:pt idx="7">
                  <c:v>240</c:v>
                </c:pt>
                <c:pt idx="8">
                  <c:v>214</c:v>
                </c:pt>
                <c:pt idx="9">
                  <c:v>205</c:v>
                </c:pt>
                <c:pt idx="10">
                  <c:v>129</c:v>
                </c:pt>
                <c:pt idx="11">
                  <c:v>66</c:v>
                </c:pt>
                <c:pt idx="12">
                  <c:v>55</c:v>
                </c:pt>
                <c:pt idx="13">
                  <c:v>42</c:v>
                </c:pt>
                <c:pt idx="14">
                  <c:v>12</c:v>
                </c:pt>
              </c:numCache>
            </c:numRef>
          </c:val>
        </c:ser>
        <c:shape val="cylinder"/>
        <c:axId val="108198912"/>
        <c:axId val="108536576"/>
        <c:axId val="0"/>
      </c:bar3DChart>
      <c:catAx>
        <c:axId val="10819891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108536576"/>
        <c:crosses val="autoZero"/>
        <c:auto val="1"/>
        <c:lblAlgn val="ctr"/>
        <c:lblOffset val="100"/>
      </c:catAx>
      <c:valAx>
        <c:axId val="108536576"/>
        <c:scaling>
          <c:orientation val="minMax"/>
        </c:scaling>
        <c:axPos val="l"/>
        <c:majorGridlines/>
        <c:numFmt formatCode="General" sourceLinked="1"/>
        <c:tickLblPos val="nextTo"/>
        <c:crossAx val="1081989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/>
      <c:barChart>
        <c:barDir val="bar"/>
        <c:grouping val="clustered"/>
        <c:ser>
          <c:idx val="0"/>
          <c:order val="0"/>
          <c:spPr>
            <a:solidFill>
              <a:srgbClr val="006600"/>
            </a:solidFill>
          </c:spPr>
          <c:dLbls>
            <c:txPr>
              <a:bodyPr/>
              <a:lstStyle/>
              <a:p>
                <a:pPr>
                  <a:defRPr sz="2000" b="1">
                    <a:solidFill>
                      <a:srgbClr val="006600"/>
                    </a:solidFill>
                    <a:latin typeface="AngsanaUPC" pitchFamily="18" charset="-34"/>
                    <a:cs typeface="AngsanaUPC" pitchFamily="18" charset="-34"/>
                  </a:defRPr>
                </a:pPr>
                <a:endParaRPr lang="th-TH"/>
              </a:p>
            </c:txPr>
            <c:showVal val="1"/>
          </c:dLbls>
          <c:cat>
            <c:strRef>
              <c:f>Sheet6!$O$6:$O$20</c:f>
              <c:strCache>
                <c:ptCount val="15"/>
                <c:pt idx="0">
                  <c:v>รพช.บางปะอิน</c:v>
                </c:pt>
                <c:pt idx="1">
                  <c:v>รพช.วังน้อย</c:v>
                </c:pt>
                <c:pt idx="2">
                  <c:v>รพช.อุทัย</c:v>
                </c:pt>
                <c:pt idx="3">
                  <c:v>รพช.ท่าเรือ</c:v>
                </c:pt>
                <c:pt idx="4">
                  <c:v>รพช.สมเด็จฯ </c:v>
                </c:pt>
                <c:pt idx="5">
                  <c:v>รพช.ภาชี</c:v>
                </c:pt>
                <c:pt idx="6">
                  <c:v>รพช.บางปะหัน</c:v>
                </c:pt>
                <c:pt idx="7">
                  <c:v>รพช.บางบาล</c:v>
                </c:pt>
                <c:pt idx="8">
                  <c:v>รพ.มหาราช</c:v>
                </c:pt>
                <c:pt idx="9">
                  <c:v>รพ.เสนา</c:v>
                </c:pt>
                <c:pt idx="10">
                  <c:v>รพช.บ้านแพรก</c:v>
                </c:pt>
                <c:pt idx="11">
                  <c:v>รพช.ผักไห่</c:v>
                </c:pt>
                <c:pt idx="12">
                  <c:v>รพช.ลาดบัวหลวง</c:v>
                </c:pt>
                <c:pt idx="13">
                  <c:v>รพช.บางไทร </c:v>
                </c:pt>
                <c:pt idx="14">
                  <c:v>รพช.บางซ้าย</c:v>
                </c:pt>
              </c:strCache>
            </c:strRef>
          </c:cat>
          <c:val>
            <c:numRef>
              <c:f>Sheet6!$P$6:$P$20</c:f>
              <c:numCache>
                <c:formatCode>General</c:formatCode>
                <c:ptCount val="15"/>
                <c:pt idx="0">
                  <c:v>8.4</c:v>
                </c:pt>
                <c:pt idx="1">
                  <c:v>10.4</c:v>
                </c:pt>
                <c:pt idx="2">
                  <c:v>9.9</c:v>
                </c:pt>
                <c:pt idx="3">
                  <c:v>15.25</c:v>
                </c:pt>
                <c:pt idx="4">
                  <c:v>13.4</c:v>
                </c:pt>
                <c:pt idx="5">
                  <c:v>11.4</c:v>
                </c:pt>
                <c:pt idx="6">
                  <c:v>10.6</c:v>
                </c:pt>
                <c:pt idx="7">
                  <c:v>24.2</c:v>
                </c:pt>
                <c:pt idx="8">
                  <c:v>9.8000000000000007</c:v>
                </c:pt>
                <c:pt idx="9">
                  <c:v>24.9</c:v>
                </c:pt>
                <c:pt idx="10">
                  <c:v>13.2</c:v>
                </c:pt>
                <c:pt idx="11">
                  <c:v>13.6</c:v>
                </c:pt>
                <c:pt idx="12">
                  <c:v>18.2</c:v>
                </c:pt>
                <c:pt idx="13">
                  <c:v>19</c:v>
                </c:pt>
                <c:pt idx="14">
                  <c:v>33</c:v>
                </c:pt>
              </c:numCache>
            </c:numRef>
          </c:val>
        </c:ser>
        <c:axId val="88366080"/>
        <c:axId val="88371968"/>
      </c:barChart>
      <c:catAx>
        <c:axId val="8836608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>
                <a:solidFill>
                  <a:srgbClr val="3333FF"/>
                </a:solidFill>
                <a:latin typeface="AngsanaUPC" pitchFamily="18" charset="-34"/>
                <a:cs typeface="AngsanaUPC" pitchFamily="18" charset="-34"/>
              </a:defRPr>
            </a:pPr>
            <a:endParaRPr lang="th-TH"/>
          </a:p>
        </c:txPr>
        <c:crossAx val="88371968"/>
        <c:crosses val="autoZero"/>
        <c:auto val="1"/>
        <c:lblAlgn val="ctr"/>
        <c:lblOffset val="100"/>
      </c:catAx>
      <c:valAx>
        <c:axId val="8837196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0000FF"/>
                </a:solidFill>
              </a:defRPr>
            </a:pPr>
            <a:endParaRPr lang="th-TH"/>
          </a:p>
        </c:txPr>
        <c:crossAx val="8836608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Sheet6!$I$25</c:f>
              <c:strCache>
                <c:ptCount val="1"/>
                <c:pt idx="0">
                  <c:v>Adj.RW&lt;0.5</c:v>
                </c:pt>
              </c:strCache>
            </c:strRef>
          </c:tx>
          <c:spPr>
            <a:solidFill>
              <a:srgbClr val="3333FF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3333FF"/>
                    </a:solidFill>
                  </a:defRPr>
                </a:pPr>
                <a:endParaRPr lang="th-TH"/>
              </a:p>
            </c:txPr>
            <c:showVal val="1"/>
          </c:dLbls>
          <c:cat>
            <c:strRef>
              <c:f>Sheet6!$H$26:$H$40</c:f>
              <c:strCache>
                <c:ptCount val="15"/>
                <c:pt idx="0">
                  <c:v>รพท.เสนา</c:v>
                </c:pt>
                <c:pt idx="1">
                  <c:v>รพช.ท่าเรือ</c:v>
                </c:pt>
                <c:pt idx="2">
                  <c:v>รพช.สมเด็จฯ </c:v>
                </c:pt>
                <c:pt idx="3">
                  <c:v>รพช.บางไทร </c:v>
                </c:pt>
                <c:pt idx="4">
                  <c:v>รพช.บางบาล</c:v>
                </c:pt>
                <c:pt idx="5">
                  <c:v>รพช.บางปะอิน</c:v>
                </c:pt>
                <c:pt idx="6">
                  <c:v>รพช.บางปะหัน</c:v>
                </c:pt>
                <c:pt idx="7">
                  <c:v>รพช.ผักไห่</c:v>
                </c:pt>
                <c:pt idx="8">
                  <c:v>รพช.ภาชี</c:v>
                </c:pt>
                <c:pt idx="9">
                  <c:v>รพช.ลาดบัวหลวง</c:v>
                </c:pt>
                <c:pt idx="10">
                  <c:v>รพช.วังน้อย</c:v>
                </c:pt>
                <c:pt idx="11">
                  <c:v>รพช.บางซ้าย</c:v>
                </c:pt>
                <c:pt idx="12">
                  <c:v>รพช.อุทัย</c:v>
                </c:pt>
                <c:pt idx="13">
                  <c:v>รพช.มหาราช</c:v>
                </c:pt>
                <c:pt idx="14">
                  <c:v>รพช.บ้านแพรก</c:v>
                </c:pt>
              </c:strCache>
            </c:strRef>
          </c:cat>
          <c:val>
            <c:numRef>
              <c:f>Sheet6!$I$26:$I$40</c:f>
              <c:numCache>
                <c:formatCode>_-* #,##0.00_-;\-* #,##0.00_-;_-* "-"??_-;_-@_-</c:formatCode>
                <c:ptCount val="15"/>
                <c:pt idx="0">
                  <c:v>8.8328075709779359</c:v>
                </c:pt>
                <c:pt idx="1">
                  <c:v>2.1111380732831795</c:v>
                </c:pt>
                <c:pt idx="2">
                  <c:v>0.53385100703712762</c:v>
                </c:pt>
                <c:pt idx="3">
                  <c:v>2.4265954865323951</c:v>
                </c:pt>
                <c:pt idx="4">
                  <c:v>2.4265954865323992E-2</c:v>
                </c:pt>
                <c:pt idx="5">
                  <c:v>0.21839359378791587</c:v>
                </c:pt>
                <c:pt idx="6">
                  <c:v>1.6258189759767081</c:v>
                </c:pt>
                <c:pt idx="7">
                  <c:v>3.0575103130308179</c:v>
                </c:pt>
                <c:pt idx="8">
                  <c:v>1.1647658335355515</c:v>
                </c:pt>
                <c:pt idx="9">
                  <c:v>0.99490414947828198</c:v>
                </c:pt>
                <c:pt idx="10">
                  <c:v>4.3436059208929869</c:v>
                </c:pt>
                <c:pt idx="11">
                  <c:v>0.75224460082504263</c:v>
                </c:pt>
                <c:pt idx="12">
                  <c:v>0.21839359378791587</c:v>
                </c:pt>
                <c:pt idx="13">
                  <c:v>0.43678718757583185</c:v>
                </c:pt>
                <c:pt idx="14">
                  <c:v>0.26692550351856348</c:v>
                </c:pt>
              </c:numCache>
            </c:numRef>
          </c:val>
        </c:ser>
        <c:gapWidth val="75"/>
        <c:overlap val="-25"/>
        <c:axId val="88277376"/>
        <c:axId val="88278912"/>
      </c:barChart>
      <c:catAx>
        <c:axId val="8827737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>
                <a:solidFill>
                  <a:srgbClr val="3333FF"/>
                </a:solidFill>
                <a:latin typeface="AngsanaUPC" pitchFamily="18" charset="-34"/>
                <a:cs typeface="AngsanaUPC" pitchFamily="18" charset="-34"/>
              </a:defRPr>
            </a:pPr>
            <a:endParaRPr lang="th-TH"/>
          </a:p>
        </c:txPr>
        <c:crossAx val="88278912"/>
        <c:crosses val="autoZero"/>
        <c:auto val="1"/>
        <c:lblAlgn val="ctr"/>
        <c:lblOffset val="100"/>
      </c:catAx>
      <c:valAx>
        <c:axId val="88278912"/>
        <c:scaling>
          <c:orientation val="minMax"/>
        </c:scaling>
        <c:axPos val="b"/>
        <c:majorGridlines/>
        <c:numFmt formatCode="_-* #,##0.00_-;\-* #,##0.00_-;_-* &quot;-&quot;??_-;_-@_-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>
                <a:solidFill>
                  <a:srgbClr val="0000FF"/>
                </a:solidFill>
              </a:defRPr>
            </a:pPr>
            <a:endParaRPr lang="th-TH"/>
          </a:p>
        </c:txPr>
        <c:crossAx val="882773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>
              <a:solidFill>
                <a:srgbClr val="3333FF"/>
              </a:solidFill>
            </a:defRPr>
          </a:pPr>
          <a:endParaRPr lang="th-TH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Sheet3!$B$2</c:f>
              <c:strCache>
                <c:ptCount val="1"/>
                <c:pt idx="0">
                  <c:v>2555</c:v>
                </c:pt>
              </c:strCache>
            </c:strRef>
          </c:tx>
          <c:spPr>
            <a:solidFill>
              <a:srgbClr val="0000FF"/>
            </a:solidFill>
          </c:spPr>
          <c:dLbls>
            <c:txPr>
              <a:bodyPr rot="-5400000" vert="horz"/>
              <a:lstStyle/>
              <a:p>
                <a:pPr>
                  <a:defRPr sz="1800" b="1">
                    <a:solidFill>
                      <a:srgbClr val="3333FF"/>
                    </a:solidFill>
                    <a:latin typeface="AngsanaUPC" pitchFamily="18" charset="-34"/>
                    <a:cs typeface="AngsanaUPC" pitchFamily="18" charset="-34"/>
                  </a:defRPr>
                </a:pPr>
                <a:endParaRPr lang="th-TH"/>
              </a:p>
            </c:txPr>
            <c:showVal val="1"/>
          </c:dLbls>
          <c:cat>
            <c:strRef>
              <c:f>Sheet3!$A$3:$A$10</c:f>
              <c:strCache>
                <c:ptCount val="8"/>
                <c:pt idx="0">
                  <c:v>รพ.พระนครศรีอยุธยา</c:v>
                </c:pt>
                <c:pt idx="1">
                  <c:v>รพท.เสนา</c:v>
                </c:pt>
                <c:pt idx="2">
                  <c:v>รพช.บางปะอิน</c:v>
                </c:pt>
                <c:pt idx="3">
                  <c:v>รพช.ท่าเรือ</c:v>
                </c:pt>
                <c:pt idx="4">
                  <c:v>รพช.สมเด็จฯ </c:v>
                </c:pt>
                <c:pt idx="5">
                  <c:v>รพช.บางไทร </c:v>
                </c:pt>
                <c:pt idx="6">
                  <c:v>รพช.บางบาล</c:v>
                </c:pt>
                <c:pt idx="7">
                  <c:v>รพช.บางปะหัน</c:v>
                </c:pt>
              </c:strCache>
            </c:strRef>
          </c:cat>
          <c:val>
            <c:numRef>
              <c:f>Sheet3!$B$3:$B$10</c:f>
              <c:numCache>
                <c:formatCode>0.00</c:formatCode>
                <c:ptCount val="8"/>
                <c:pt idx="0">
                  <c:v>1.3622000000000001</c:v>
                </c:pt>
                <c:pt idx="1">
                  <c:v>1.2109999999999952</c:v>
                </c:pt>
                <c:pt idx="2">
                  <c:v>0.15400000000000041</c:v>
                </c:pt>
                <c:pt idx="3">
                  <c:v>0.59099999999999997</c:v>
                </c:pt>
                <c:pt idx="4">
                  <c:v>0.59099999999999997</c:v>
                </c:pt>
                <c:pt idx="5">
                  <c:v>0.24000000000000021</c:v>
                </c:pt>
                <c:pt idx="6">
                  <c:v>0.52800000000000002</c:v>
                </c:pt>
                <c:pt idx="7">
                  <c:v>0.56799999999999995</c:v>
                </c:pt>
              </c:numCache>
            </c:numRef>
          </c:val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 rot="-5400000" vert="horz"/>
              <a:lstStyle/>
              <a:p>
                <a:pPr>
                  <a:defRPr sz="1800" b="1">
                    <a:solidFill>
                      <a:srgbClr val="FF0000"/>
                    </a:solidFill>
                    <a:latin typeface="AngsanaUPC" pitchFamily="18" charset="-34"/>
                    <a:cs typeface="AngsanaUPC" pitchFamily="18" charset="-34"/>
                  </a:defRPr>
                </a:pPr>
                <a:endParaRPr lang="th-TH"/>
              </a:p>
            </c:txPr>
            <c:showVal val="1"/>
          </c:dLbls>
          <c:cat>
            <c:strRef>
              <c:f>Sheet3!$A$3:$A$10</c:f>
              <c:strCache>
                <c:ptCount val="8"/>
                <c:pt idx="0">
                  <c:v>รพ.พระนครศรีอยุธยา</c:v>
                </c:pt>
                <c:pt idx="1">
                  <c:v>รพท.เสนา</c:v>
                </c:pt>
                <c:pt idx="2">
                  <c:v>รพช.บางปะอิน</c:v>
                </c:pt>
                <c:pt idx="3">
                  <c:v>รพช.ท่าเรือ</c:v>
                </c:pt>
                <c:pt idx="4">
                  <c:v>รพช.สมเด็จฯ </c:v>
                </c:pt>
                <c:pt idx="5">
                  <c:v>รพช.บางไทร </c:v>
                </c:pt>
                <c:pt idx="6">
                  <c:v>รพช.บางบาล</c:v>
                </c:pt>
                <c:pt idx="7">
                  <c:v>รพช.บางปะหัน</c:v>
                </c:pt>
              </c:strCache>
            </c:strRef>
          </c:cat>
          <c:val>
            <c:numRef>
              <c:f>Sheet3!$C$3:$C$10</c:f>
              <c:numCache>
                <c:formatCode>0.00</c:formatCode>
                <c:ptCount val="8"/>
                <c:pt idx="0">
                  <c:v>1.4469999999999952</c:v>
                </c:pt>
                <c:pt idx="1">
                  <c:v>1.208</c:v>
                </c:pt>
                <c:pt idx="2">
                  <c:v>0.48500000000000032</c:v>
                </c:pt>
                <c:pt idx="3">
                  <c:v>0.57099999999999995</c:v>
                </c:pt>
                <c:pt idx="4">
                  <c:v>0.6640000000000027</c:v>
                </c:pt>
                <c:pt idx="5">
                  <c:v>0.61700000000000199</c:v>
                </c:pt>
                <c:pt idx="6">
                  <c:v>0.58599999999999997</c:v>
                </c:pt>
                <c:pt idx="7">
                  <c:v>0.62700000000000222</c:v>
                </c:pt>
              </c:numCache>
            </c:numRef>
          </c:val>
        </c:ser>
        <c:ser>
          <c:idx val="2"/>
          <c:order val="2"/>
          <c:tx>
            <c:strRef>
              <c:f>Sheet3!$D$2</c:f>
              <c:strCache>
                <c:ptCount val="1"/>
                <c:pt idx="0">
                  <c:v>2557 
(ต.ค. ธค. 56)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 rot="-5400000" vert="horz"/>
              <a:lstStyle/>
              <a:p>
                <a:pPr>
                  <a:defRPr sz="1800" b="1">
                    <a:solidFill>
                      <a:srgbClr val="006600"/>
                    </a:solidFill>
                    <a:latin typeface="AngsanaUPC" pitchFamily="18" charset="-34"/>
                    <a:cs typeface="AngsanaUPC" pitchFamily="18" charset="-34"/>
                  </a:defRPr>
                </a:pPr>
                <a:endParaRPr lang="th-TH"/>
              </a:p>
            </c:txPr>
            <c:showVal val="1"/>
          </c:dLbls>
          <c:cat>
            <c:strRef>
              <c:f>Sheet3!$A$3:$A$10</c:f>
              <c:strCache>
                <c:ptCount val="8"/>
                <c:pt idx="0">
                  <c:v>รพ.พระนครศรีอยุธยา</c:v>
                </c:pt>
                <c:pt idx="1">
                  <c:v>รพท.เสนา</c:v>
                </c:pt>
                <c:pt idx="2">
                  <c:v>รพช.บางปะอิน</c:v>
                </c:pt>
                <c:pt idx="3">
                  <c:v>รพช.ท่าเรือ</c:v>
                </c:pt>
                <c:pt idx="4">
                  <c:v>รพช.สมเด็จฯ </c:v>
                </c:pt>
                <c:pt idx="5">
                  <c:v>รพช.บางไทร </c:v>
                </c:pt>
                <c:pt idx="6">
                  <c:v>รพช.บางบาล</c:v>
                </c:pt>
                <c:pt idx="7">
                  <c:v>รพช.บางปะหัน</c:v>
                </c:pt>
              </c:strCache>
            </c:strRef>
          </c:cat>
          <c:val>
            <c:numRef>
              <c:f>Sheet3!$D$3:$D$10</c:f>
              <c:numCache>
                <c:formatCode>0.00</c:formatCode>
                <c:ptCount val="8"/>
                <c:pt idx="0">
                  <c:v>1.498</c:v>
                </c:pt>
                <c:pt idx="1">
                  <c:v>1.0580000000000001</c:v>
                </c:pt>
                <c:pt idx="2">
                  <c:v>0.622000000000002</c:v>
                </c:pt>
                <c:pt idx="3">
                  <c:v>0.63000000000000222</c:v>
                </c:pt>
                <c:pt idx="4">
                  <c:v>0.65500000000000258</c:v>
                </c:pt>
                <c:pt idx="5">
                  <c:v>0.53300000000000003</c:v>
                </c:pt>
                <c:pt idx="6">
                  <c:v>0.51800000000000002</c:v>
                </c:pt>
                <c:pt idx="7">
                  <c:v>0.49600000000000088</c:v>
                </c:pt>
              </c:numCache>
            </c:numRef>
          </c:val>
        </c:ser>
        <c:shape val="box"/>
        <c:axId val="88339200"/>
        <c:axId val="88340736"/>
        <c:axId val="0"/>
      </c:bar3DChart>
      <c:catAx>
        <c:axId val="88339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rgbClr val="3333FF"/>
                </a:solidFill>
                <a:latin typeface="AngsanaUPC" pitchFamily="18" charset="-34"/>
                <a:cs typeface="AngsanaUPC" pitchFamily="18" charset="-34"/>
              </a:defRPr>
            </a:pPr>
            <a:endParaRPr lang="th-TH"/>
          </a:p>
        </c:txPr>
        <c:crossAx val="88340736"/>
        <c:crosses val="autoZero"/>
        <c:auto val="1"/>
        <c:lblAlgn val="ctr"/>
        <c:lblOffset val="100"/>
      </c:catAx>
      <c:valAx>
        <c:axId val="88340736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1200" b="1">
                <a:cs typeface="KodchiangUPC" pitchFamily="18" charset="-34"/>
              </a:defRPr>
            </a:pPr>
            <a:endParaRPr lang="th-TH"/>
          </a:p>
        </c:txPr>
        <c:crossAx val="88339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04997812773465"/>
          <c:y val="0.33374482241169584"/>
          <c:w val="0.13261668853893271"/>
          <c:h val="0.34139921917978888"/>
        </c:manualLayout>
      </c:layout>
      <c:txPr>
        <a:bodyPr/>
        <a:lstStyle/>
        <a:p>
          <a:pPr>
            <a:defRPr sz="1600" b="1">
              <a:latin typeface="AngsanaUPC" pitchFamily="18" charset="-34"/>
              <a:cs typeface="AngsanaUPC" pitchFamily="18" charset="-34"/>
            </a:defRPr>
          </a:pPr>
          <a:endParaRPr lang="th-TH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Sheet4!$B$1</c:f>
              <c:strCache>
                <c:ptCount val="1"/>
                <c:pt idx="0">
                  <c:v>ปี 2557 ไตรมาสที่ 1
(ร้อยละ)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rgbClr val="3333FF"/>
                    </a:solidFill>
                    <a:latin typeface="BrowalliaUPC" pitchFamily="34" charset="-34"/>
                    <a:cs typeface="BrowalliaUPC" pitchFamily="34" charset="-34"/>
                  </a:defRPr>
                </a:pPr>
                <a:endParaRPr lang="th-TH"/>
              </a:p>
            </c:txPr>
            <c:showVal val="1"/>
          </c:dLbls>
          <c:cat>
            <c:strRef>
              <c:f>Sheet4!$A$2:$A$17</c:f>
              <c:strCache>
                <c:ptCount val="16"/>
                <c:pt idx="0">
                  <c:v>รพ.พระนครศรีอยุธยา</c:v>
                </c:pt>
                <c:pt idx="1">
                  <c:v>รพท.เสนา</c:v>
                </c:pt>
                <c:pt idx="2">
                  <c:v>รพช.ท่าเรือ</c:v>
                </c:pt>
                <c:pt idx="3">
                  <c:v>รพช.สมเด็จฯ </c:v>
                </c:pt>
                <c:pt idx="4">
                  <c:v>รพช.บางไทร </c:v>
                </c:pt>
                <c:pt idx="5">
                  <c:v>รพช.บางบาล</c:v>
                </c:pt>
                <c:pt idx="6">
                  <c:v>รพช.บางปะอิน</c:v>
                </c:pt>
                <c:pt idx="7">
                  <c:v>รพช.บางปะหัน</c:v>
                </c:pt>
                <c:pt idx="8">
                  <c:v>รพช.ผักไห่</c:v>
                </c:pt>
                <c:pt idx="9">
                  <c:v>รพช.ภาชี</c:v>
                </c:pt>
                <c:pt idx="10">
                  <c:v>รพช.ลาดบัวหลวง</c:v>
                </c:pt>
                <c:pt idx="11">
                  <c:v>รพช.วังน้อย</c:v>
                </c:pt>
                <c:pt idx="12">
                  <c:v>รพช.บางซ้าย</c:v>
                </c:pt>
                <c:pt idx="13">
                  <c:v>รพช.อุทัย</c:v>
                </c:pt>
                <c:pt idx="14">
                  <c:v>รพช.มหาราช</c:v>
                </c:pt>
                <c:pt idx="15">
                  <c:v>รพช.บ้านแพรก</c:v>
                </c:pt>
              </c:strCache>
            </c:strRef>
          </c:cat>
          <c:val>
            <c:numRef>
              <c:f>Sheet4!$B$2:$B$17</c:f>
              <c:numCache>
                <c:formatCode>General</c:formatCode>
                <c:ptCount val="16"/>
                <c:pt idx="0">
                  <c:v>37.790000000000013</c:v>
                </c:pt>
                <c:pt idx="1">
                  <c:v>44.4</c:v>
                </c:pt>
                <c:pt idx="2">
                  <c:v>55.17</c:v>
                </c:pt>
                <c:pt idx="3">
                  <c:v>52.46</c:v>
                </c:pt>
                <c:pt idx="4">
                  <c:v>61.160000000000011</c:v>
                </c:pt>
                <c:pt idx="5">
                  <c:v>62.91</c:v>
                </c:pt>
                <c:pt idx="6">
                  <c:v>55.85</c:v>
                </c:pt>
                <c:pt idx="7">
                  <c:v>60.720000000000013</c:v>
                </c:pt>
                <c:pt idx="8">
                  <c:v>61.260000000000012</c:v>
                </c:pt>
                <c:pt idx="9">
                  <c:v>57.720000000000013</c:v>
                </c:pt>
                <c:pt idx="10">
                  <c:v>56.21</c:v>
                </c:pt>
                <c:pt idx="11">
                  <c:v>59.63</c:v>
                </c:pt>
                <c:pt idx="12">
                  <c:v>72.09</c:v>
                </c:pt>
                <c:pt idx="13">
                  <c:v>60.48</c:v>
                </c:pt>
                <c:pt idx="14">
                  <c:v>57.45</c:v>
                </c:pt>
                <c:pt idx="15">
                  <c:v>48.77</c:v>
                </c:pt>
              </c:numCache>
            </c:numRef>
          </c:val>
        </c:ser>
        <c:axId val="88642688"/>
        <c:axId val="88644224"/>
      </c:barChart>
      <c:catAx>
        <c:axId val="88642688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>
                <a:solidFill>
                  <a:srgbClr val="3333FF"/>
                </a:solidFill>
              </a:defRPr>
            </a:pPr>
            <a:endParaRPr lang="th-TH"/>
          </a:p>
        </c:txPr>
        <c:crossAx val="88644224"/>
        <c:crosses val="autoZero"/>
        <c:auto val="1"/>
        <c:lblAlgn val="ctr"/>
        <c:lblOffset val="100"/>
      </c:catAx>
      <c:valAx>
        <c:axId val="8864422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88642688"/>
        <c:crosses val="autoZero"/>
        <c:crossBetween val="between"/>
      </c:valAx>
    </c:plotArea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3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2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 rot="-5400000" vert="horz"/>
              <a:lstStyle/>
              <a:p>
                <a:pPr>
                  <a:defRPr baseline="0"/>
                </a:pPr>
                <a:endParaRPr lang="th-TH"/>
              </a:p>
            </c:txPr>
            <c:dLblPos val="ctr"/>
            <c:showVal val="1"/>
          </c:dLbls>
          <c:cat>
            <c:strRef>
              <c:f>Sheet1!$A$2:$A$10</c:f>
              <c:strCache>
                <c:ptCount val="9"/>
                <c:pt idx="0">
                  <c:v>นนทบุรี</c:v>
                </c:pt>
                <c:pt idx="1">
                  <c:v>ปทุมธานี</c:v>
                </c:pt>
                <c:pt idx="2">
                  <c:v>อยุธยา</c:v>
                </c:pt>
                <c:pt idx="3">
                  <c:v>สระบุรี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อ่างทอง</c:v>
                </c:pt>
                <c:pt idx="7">
                  <c:v>นครนายก</c:v>
                </c:pt>
                <c:pt idx="8">
                  <c:v>รวม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83.33</c:v>
                </c:pt>
                <c:pt idx="1">
                  <c:v>28.57</c:v>
                </c:pt>
                <c:pt idx="2">
                  <c:v>87.5</c:v>
                </c:pt>
                <c:pt idx="3">
                  <c:v>76.92</c:v>
                </c:pt>
                <c:pt idx="4">
                  <c:v>100</c:v>
                </c:pt>
                <c:pt idx="5">
                  <c:v>66.669999999999987</c:v>
                </c:pt>
                <c:pt idx="6">
                  <c:v>71.430000000000007</c:v>
                </c:pt>
                <c:pt idx="7">
                  <c:v>100</c:v>
                </c:pt>
                <c:pt idx="8">
                  <c:v>78.569999999999993</c:v>
                </c:pt>
              </c:numCache>
            </c:numRef>
          </c:val>
        </c:ser>
        <c:gapWidth val="97"/>
        <c:overlap val="100"/>
        <c:axId val="128033152"/>
        <c:axId val="128034688"/>
      </c:barChart>
      <c:catAx>
        <c:axId val="128033152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/>
            </a:pPr>
            <a:endParaRPr lang="th-TH"/>
          </a:p>
        </c:txPr>
        <c:crossAx val="128034688"/>
        <c:crosses val="autoZero"/>
        <c:auto val="1"/>
        <c:lblAlgn val="ctr"/>
        <c:lblOffset val="100"/>
      </c:catAx>
      <c:valAx>
        <c:axId val="128034688"/>
        <c:scaling>
          <c:orientation val="minMax"/>
          <c:max val="100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tickLblPos val="nextTo"/>
        <c:crossAx val="128033152"/>
        <c:crosses val="autoZero"/>
        <c:crossBetween val="between"/>
        <c:majorUnit val="10"/>
      </c:valAx>
    </c:plotArea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>
        <c:manualLayout>
          <c:layoutTarget val="inner"/>
          <c:xMode val="edge"/>
          <c:yMode val="edge"/>
          <c:x val="6.8920676202860853E-2"/>
          <c:y val="6.9825436408977579E-2"/>
          <c:w val="0.91287386215864763"/>
          <c:h val="0.7605985037406484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1"/>
              <c:spPr/>
              <c:txPr>
                <a:bodyPr/>
                <a:lstStyle/>
                <a:p>
                  <a:pPr>
                    <a:defRPr sz="1895" b="1">
                      <a:solidFill>
                        <a:sysClr val="windowText" lastClr="000000"/>
                      </a:solidFill>
                    </a:defRPr>
                  </a:pPr>
                  <a:endParaRPr lang="th-TH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3316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th-TH"/>
                </a:p>
              </c:txPr>
            </c:dLbl>
            <c:dLbl>
              <c:idx val="8"/>
              <c:spPr/>
              <c:txPr>
                <a:bodyPr/>
                <a:lstStyle/>
                <a:p>
                  <a:pPr>
                    <a:defRPr sz="3316" b="1">
                      <a:solidFill>
                        <a:srgbClr val="00B050"/>
                      </a:solidFill>
                    </a:defRPr>
                  </a:pPr>
                  <a:endParaRPr lang="th-TH"/>
                </a:p>
              </c:txPr>
            </c:dLbl>
            <c:txPr>
              <a:bodyPr/>
              <a:lstStyle/>
              <a:p>
                <a:pPr>
                  <a:defRPr sz="1895" b="1"/>
                </a:pPr>
                <a:endParaRPr lang="th-TH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นนทบุรี</c:v>
                </c:pt>
                <c:pt idx="1">
                  <c:v>ปทุมธานี</c:v>
                </c:pt>
                <c:pt idx="2">
                  <c:v>อยุธยา</c:v>
                </c:pt>
                <c:pt idx="3">
                  <c:v>สระบุรี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อ่างทอง</c:v>
                </c:pt>
                <c:pt idx="7">
                  <c:v>นครนายก</c:v>
                </c:pt>
                <c:pt idx="8">
                  <c:v>เขต4</c:v>
                </c:pt>
                <c:pt idx="9">
                  <c:v>ประเทศ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83.3</c:v>
                </c:pt>
                <c:pt idx="1">
                  <c:v>75</c:v>
                </c:pt>
                <c:pt idx="2">
                  <c:v>68.8</c:v>
                </c:pt>
                <c:pt idx="3">
                  <c:v>100</c:v>
                </c:pt>
                <c:pt idx="4">
                  <c:v>90.9</c:v>
                </c:pt>
                <c:pt idx="5">
                  <c:v>100</c:v>
                </c:pt>
                <c:pt idx="6">
                  <c:v>28.6</c:v>
                </c:pt>
                <c:pt idx="7">
                  <c:v>100</c:v>
                </c:pt>
                <c:pt idx="8">
                  <c:v>79.7</c:v>
                </c:pt>
                <c:pt idx="9">
                  <c:v>55.96</c:v>
                </c:pt>
              </c:numCache>
            </c:numRef>
          </c:val>
        </c:ser>
        <c:gapWidth val="75"/>
        <c:axId val="134629632"/>
        <c:axId val="134635520"/>
      </c:barChart>
      <c:catAx>
        <c:axId val="1346296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132" b="1"/>
            </a:pPr>
            <a:endParaRPr lang="th-TH"/>
          </a:p>
        </c:txPr>
        <c:crossAx val="134635520"/>
        <c:crosses val="autoZero"/>
        <c:auto val="1"/>
        <c:lblAlgn val="ctr"/>
        <c:lblOffset val="100"/>
      </c:catAx>
      <c:valAx>
        <c:axId val="13463552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th-TH"/>
          </a:p>
        </c:txPr>
        <c:crossAx val="134629632"/>
        <c:crosses val="autoZero"/>
        <c:crossBetween val="between"/>
      </c:valAx>
      <c:spPr>
        <a:solidFill>
          <a:schemeClr val="bg2">
            <a:lumMod val="75000"/>
          </a:schemeClr>
        </a:solidFill>
        <a:ln w="30079">
          <a:noFill/>
        </a:ln>
      </c:spPr>
    </c:plotArea>
    <c:plotVisOnly val="1"/>
    <c:dispBlanksAs val="gap"/>
  </c:chart>
  <c:spPr>
    <a:solidFill>
      <a:schemeClr val="bg2">
        <a:lumMod val="75000"/>
      </a:schemeClr>
    </a:solidFill>
  </c:spPr>
  <c:txPr>
    <a:bodyPr/>
    <a:lstStyle/>
    <a:p>
      <a:pPr>
        <a:defRPr sz="2132">
          <a:latin typeface="TH SarabunPSK" pitchFamily="34" charset="-34"/>
          <a:cs typeface="TH SarabunPSK" pitchFamily="34" charset="-34"/>
        </a:defRPr>
      </a:pPr>
      <a:endParaRPr lang="th-TH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0.4296</cdr:x>
      <cdr:y>0.82293</cdr:y>
    </cdr:from>
    <cdr:to>
      <cdr:x>0.42977</cdr:x>
      <cdr:y>0.89888</cdr:y>
    </cdr:to>
    <cdr:sp macro="" textlink="">
      <cdr:nvSpPr>
        <cdr:cNvPr id="3" name="ตัวเชื่อมต่อตรง 2"/>
        <cdr:cNvSpPr/>
      </cdr:nvSpPr>
      <cdr:spPr>
        <a:xfrm xmlns:a="http://schemas.openxmlformats.org/drawingml/2006/main" rot="5400000" flipH="1" flipV="1">
          <a:off x="3928264" y="4644264"/>
          <a:ext cx="1589" cy="428628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6600"/>
          </a:solidFill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th-TH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4A821-3CD5-4B45-8AD1-633897AC03B1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47368-990C-48C1-8B64-2C3091492BC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658FC-CFD9-4213-A91A-A3FD95FBC49F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9A0D3-7CB3-43E1-B014-A2F4755B92B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F7BA8-F737-408E-94F9-9F9FAC5B5E9C}" type="slidenum">
              <a:rPr lang="th-TH" smtClean="0"/>
              <a:pPr/>
              <a:t>48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F7BA8-F737-408E-94F9-9F9FAC5B5E9C}" type="slidenum">
              <a:rPr lang="th-TH" smtClean="0"/>
              <a:pPr/>
              <a:t>51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F7BA8-F737-408E-94F9-9F9FAC5B5E9C}" type="slidenum">
              <a:rPr lang="th-TH" smtClean="0"/>
              <a:pPr/>
              <a:t>52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945373-CDB6-4D70-995B-F0F8C77387CC}" type="slidenum">
              <a:rPr lang="th-TH" smtClean="0"/>
              <a:pPr>
                <a:defRPr/>
              </a:pPr>
              <a:t>77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17A5-7A86-4C6A-969F-58EF0027A395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88B9-4801-4F0C-8385-045FC2ED34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17A5-7A86-4C6A-969F-58EF0027A395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88B9-4801-4F0C-8385-045FC2ED34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17A5-7A86-4C6A-969F-58EF0027A395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88B9-4801-4F0C-8385-045FC2ED34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1E7A-ADC1-4B82-8F6E-7F15DA2F16E4}" type="datetimeFigureOut">
              <a:rPr lang="th-TH"/>
              <a:pPr>
                <a:defRPr/>
              </a:pPr>
              <a:t>27/02/57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DBFF-41E5-442F-8CA9-9F5CA43B7E9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17A5-7A86-4C6A-969F-58EF0027A395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88B9-4801-4F0C-8385-045FC2ED34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17A5-7A86-4C6A-969F-58EF0027A395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88B9-4801-4F0C-8385-045FC2ED34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17A5-7A86-4C6A-969F-58EF0027A395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88B9-4801-4F0C-8385-045FC2ED34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17A5-7A86-4C6A-969F-58EF0027A395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88B9-4801-4F0C-8385-045FC2ED34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17A5-7A86-4C6A-969F-58EF0027A395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88B9-4801-4F0C-8385-045FC2ED34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17A5-7A86-4C6A-969F-58EF0027A395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88B9-4801-4F0C-8385-045FC2ED34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17A5-7A86-4C6A-969F-58EF0027A395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88B9-4801-4F0C-8385-045FC2ED34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17A5-7A86-4C6A-969F-58EF0027A395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88B9-4801-4F0C-8385-045FC2ED341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17A5-7A86-4C6A-969F-58EF0027A395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88B9-4801-4F0C-8385-045FC2ED341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คณะ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7848600" cy="1828800"/>
          </a:xfrm>
          <a:solidFill>
            <a:srgbClr val="FFFF00"/>
          </a:solidFill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พัฒนาและจัดระบบบริการที่มีคุณภาพมาตรฐานครอบคลุมประชาชนสามารถ</a:t>
            </a:r>
          </a:p>
          <a:p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เข้าถึงบริการได้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395288" y="476250"/>
            <a:ext cx="8424862" cy="1398588"/>
          </a:xfrm>
        </p:spPr>
        <p:txBody>
          <a:bodyPr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ผลการตรวจคัดกรองมะเร็งปากมดลูก </a:t>
            </a:r>
            <a:br>
              <a:rPr lang="th-TH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ปี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2553-2556</a:t>
            </a: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ของ 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จังหวัดพระนครศรีอยุธยา</a:t>
            </a:r>
            <a:endParaRPr lang="th-TH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399" y="2205038"/>
          <a:ext cx="7467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ปีงบประมาณ</a:t>
                      </a:r>
                      <a:endParaRPr lang="th-TH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จำนวนสตรีกลุ่มเป้าหมาย (คน)</a:t>
                      </a:r>
                      <a:endParaRPr lang="th-TH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สตรีกลุ่มเป้าหมายได้รับการตรวจ </a:t>
                      </a:r>
                      <a:r>
                        <a:rPr lang="en-US" sz="2000" dirty="0" smtClean="0"/>
                        <a:t>PAP smear</a:t>
                      </a:r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</a:tr>
              <a:tr h="36803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จำนวน</a:t>
                      </a:r>
                      <a:r>
                        <a:rPr lang="th-TH" baseline="0" dirty="0" smtClean="0"/>
                        <a:t> (คน)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ร้อยละ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2553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186,794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42,856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22.94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2554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184,497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32,251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17.48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176,374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29,962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16.98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180,353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14,645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8.12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สะสมปี</a:t>
                      </a:r>
                      <a:r>
                        <a:rPr lang="th-TH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53-56</a:t>
                      </a:r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119,714</a:t>
                      </a:r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65.52</a:t>
                      </a:r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5589240"/>
            <a:ext cx="620939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กลุ่มเป้าหมาย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180,353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 ผลงาน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119,714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11200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ตัวชี้วัด การพัฒนาระบบบริการโรคมะเร็ง</a:t>
            </a:r>
            <a:br>
              <a:rPr lang="th-TH" sz="3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         จ.พระนครศรีอยุธยา</a:t>
            </a:r>
            <a:endParaRPr lang="th-TH" sz="3200" dirty="0" smtClean="0"/>
          </a:p>
        </p:txBody>
      </p:sp>
      <p:sp>
        <p:nvSpPr>
          <p:cNvPr id="2560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0825" y="1844675"/>
            <a:ext cx="8512175" cy="438943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ประเด็นติดตามต่อ</a:t>
            </a:r>
          </a:p>
          <a:p>
            <a:pPr>
              <a:buNone/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1.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การกระตุ้นการคัดกรองมะเร็งเต้านม</a:t>
            </a:r>
          </a:p>
          <a:p>
            <a:pPr>
              <a:buNone/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		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th-TH" sz="2800" dirty="0" err="1" smtClean="0">
                <a:latin typeface="Tahoma" pitchFamily="34" charset="0"/>
                <a:cs typeface="Tahoma" pitchFamily="34" charset="0"/>
              </a:rPr>
              <a:t>อสม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รพ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สต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		-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จัดซื้อ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Mammogram (</a:t>
            </a:r>
            <a:r>
              <a:rPr lang="th-TH" sz="2800" dirty="0" err="1" smtClean="0">
                <a:latin typeface="Tahoma" pitchFamily="34" charset="0"/>
                <a:cs typeface="Tahoma" pitchFamily="34" charset="0"/>
              </a:rPr>
              <a:t>รพศ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พระนครศรีอยุธยา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buNone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	2.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การจัดบริการตรวจคัดกรองมะเร็งปากมดลูกเชิงรุก</a:t>
            </a:r>
          </a:p>
          <a:p>
            <a:pPr>
              <a:buNone/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	    ใน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16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รพ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206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รพ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สต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.(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งบ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4,200,000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บาท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</a:t>
            </a:r>
            <a:endParaRPr lang="th-TH" sz="28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>
              <a:buFont typeface="Wingdings 2" pitchFamily="18" charset="2"/>
              <a:buNone/>
            </a:pPr>
            <a:endParaRPr lang="th-TH" sz="24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</a:pPr>
            <a:endParaRPr lang="th-TH" sz="2800" dirty="0" smtClean="0">
              <a:latin typeface="Tahoma" pitchFamily="34" charset="0"/>
              <a:cs typeface="Tahoma" pitchFamily="34" charset="0"/>
            </a:endParaRPr>
          </a:p>
          <a:p>
            <a:endParaRPr lang="th-TH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การพัฒนาระบบบริการทารกแรกเกิด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445500" cy="1368425"/>
          </a:xfrm>
        </p:spPr>
        <p:txBody>
          <a:bodyPr/>
          <a:lstStyle/>
          <a:p>
            <a:pPr algn="ctr"/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ตัวชี้วัด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204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ลดอัตราการเสียชีวิตในโรงพยาบาลของทารกแรกเกิดน้ำหนักต่ำกว่า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2500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กรัม ภายใน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28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วัน (ร้อยละ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5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)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จังหวัดพระนครศรีอยุธยา</a:t>
            </a:r>
          </a:p>
        </p:txBody>
      </p:sp>
      <p:graphicFrame>
        <p:nvGraphicFramePr>
          <p:cNvPr id="6146" name="Chart 5"/>
          <p:cNvGraphicFramePr>
            <a:graphicFrameLocks/>
          </p:cNvGraphicFramePr>
          <p:nvPr/>
        </p:nvGraphicFramePr>
        <p:xfrm>
          <a:off x="323528" y="2132856"/>
          <a:ext cx="8477250" cy="4319588"/>
        </p:xfrm>
        <a:graphic>
          <a:graphicData uri="http://schemas.openxmlformats.org/presentationml/2006/ole">
            <p:oleObj spid="_x0000_s60418" name="แผนภูมิ" r:id="rId3" imgW="9429844" imgH="4248215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52120" y="6334780"/>
            <a:ext cx="324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ข้อมูล</a:t>
            </a:r>
            <a:r>
              <a:rPr lang="en-US" dirty="0" smtClean="0"/>
              <a:t>: </a:t>
            </a:r>
            <a:r>
              <a:rPr lang="th-TH" dirty="0" err="1" smtClean="0"/>
              <a:t>สสจ</a:t>
            </a:r>
            <a:r>
              <a:rPr lang="en-US" dirty="0" smtClean="0"/>
              <a:t>.</a:t>
            </a:r>
            <a:r>
              <a:rPr lang="th-TH" dirty="0" smtClean="0"/>
              <a:t>พระนครศรีอยุธยา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6612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59632" y="5085184"/>
            <a:ext cx="5688632" cy="707886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อัตราการเสียชีวิตในโรงพยาบาลของทารกแรกเกิดน้ำหนักต่ำกว่า 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2500</a:t>
            </a: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กรัม ภายใน 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28 </a:t>
            </a: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วัน</a:t>
            </a:r>
            <a:endParaRPr lang="th-TH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4663" y="5876925"/>
            <a:ext cx="4859337" cy="3381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 จาก </a:t>
            </a:r>
            <a:r>
              <a:rPr lang="th-TH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รพศ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พระนครศรีอยุธยา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aphicFrame>
        <p:nvGraphicFramePr>
          <p:cNvPr id="5" name="Table 24"/>
          <p:cNvGraphicFramePr>
            <a:graphicFrameLocks noGrp="1"/>
          </p:cNvGraphicFramePr>
          <p:nvPr/>
        </p:nvGraphicFramePr>
        <p:xfrm>
          <a:off x="539750" y="4005263"/>
          <a:ext cx="7786687" cy="149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1214437"/>
                <a:gridCol w="1000125"/>
                <a:gridCol w="1000125"/>
              </a:tblGrid>
              <a:tr h="701189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ตัวชี้วัด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เกณฑ์เป้าหมาย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ไตรมาส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1/56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ไตรมาส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1/57</a:t>
                      </a:r>
                      <a:endParaRPr lang="th-TH" sz="20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30" marB="45730"/>
                </a:tc>
              </a:tr>
              <a:tr h="396324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ร้อยละหญิงตั้งครรภ์ฝากครรภ์ครั้งแรกอายุครรภ์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≤ 12 สัปดาห์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&gt; 60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48.02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45.59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30" marB="45730"/>
                </a:tc>
              </a:tr>
              <a:tr h="396324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ร้อยละหญิงตั้งครรภ์ฝากครรภ์ครบ 5 ครั้งตามเกณฑ์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&gt; 60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48.02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45.59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468313" y="963613"/>
          <a:ext cx="8244408" cy="232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1152128"/>
                <a:gridCol w="1080120"/>
                <a:gridCol w="1440160"/>
                <a:gridCol w="899592"/>
              </a:tblGrid>
              <a:tr h="40503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38560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หญิงตั้งครรภ์ได้รับการฝากครรภ์ครั้งแรกเท่ากับ 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สัปดาห์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 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598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2,385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66.29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38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หญิงตั้งครรภ์ได้รับการฝากครรภ์ครบ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ครั้งตามเกณฑ์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 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3,903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740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18.96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38560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ร้อยละของบริการ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ANC </a:t>
                      </a:r>
                      <a:r>
                        <a:rPr lang="th-TH" sz="16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คุณภาพ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 </a:t>
                      </a:r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 </a:t>
                      </a:r>
                      <a:endParaRPr lang="th-TH" sz="16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93.75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67175" y="3522663"/>
            <a:ext cx="5076825" cy="3381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 จาก </a:t>
            </a:r>
            <a:r>
              <a:rPr lang="th-TH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พระนครศรีอยุธยา ต.ค.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55-</a:t>
            </a:r>
            <a:r>
              <a:rPr lang="th-TH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ส.ค.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  <a:r>
              <a:rPr lang="th-TH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ตัวชี้วัด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204 </a:t>
            </a: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ลดอัตราการเสียชีวิตในโรงพยาบาลของทารกแรกเกิดน้ำหนักต่ำกว่า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2500</a:t>
            </a: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กรัม ภายใน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28 </a:t>
            </a: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วัน (ร้อยละ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th-TH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จ.พระนครศรีอยุธยา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endParaRPr lang="th-TH" sz="2400" dirty="0">
              <a:solidFill>
                <a:srgbClr val="FF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th-TH" sz="2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ประเด็นติดตามต่อ</a:t>
            </a:r>
          </a:p>
          <a:p>
            <a:pPr>
              <a:buNone/>
              <a:defRPr/>
            </a:pPr>
            <a:endParaRPr lang="th-TH" sz="2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1.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การพัฒนาระบบ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Node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ดูแลกันและกันของ </a:t>
            </a:r>
            <a:r>
              <a:rPr lang="th-TH" sz="2400" dirty="0" err="1" smtClean="0">
                <a:latin typeface="Tahoma" pitchFamily="34" charset="0"/>
                <a:cs typeface="Tahoma" pitchFamily="34" charset="0"/>
              </a:rPr>
              <a:t>รพช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buFont typeface="Wingdings 2" pitchFamily="18" charset="2"/>
              <a:buNone/>
              <a:defRPr/>
            </a:pPr>
            <a:endParaRPr lang="th-TH" sz="24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2.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การพัฒนาการส่งต่อเด็กทารก เพื่อลดภาวะแทรกซ้อนระหว่าง  </a:t>
            </a:r>
          </a:p>
          <a:p>
            <a:pPr>
              <a:buFont typeface="Wingdings 2" pitchFamily="18" charset="2"/>
              <a:buNone/>
              <a:defRPr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    การนำส่ง</a:t>
            </a:r>
          </a:p>
          <a:p>
            <a:pPr>
              <a:buFont typeface="Wingdings 2" pitchFamily="18" charset="2"/>
              <a:buNone/>
              <a:defRPr/>
            </a:pPr>
            <a:endParaRPr lang="th-TH" sz="24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3.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การกระตุ้นสตรีมีครรภ์ให้เห็นความสำคัญของการฝากครรภ์</a:t>
            </a:r>
          </a:p>
          <a:p>
            <a:pPr>
              <a:buFont typeface="Wingdings 2" pitchFamily="18" charset="2"/>
              <a:buNone/>
              <a:defRPr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    เพื่อลดอัตราทารก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preterm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low BW</a:t>
            </a:r>
            <a:endParaRPr lang="th-TH" sz="24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endParaRPr lang="th-TH" sz="24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h-TH" dirty="0" smtClean="0"/>
              <a:t>	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การพัฒนาระบบบริการสุขภาพจิต</a:t>
            </a:r>
            <a:b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และจิตเวช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แผนที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92150"/>
            <a:ext cx="56896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ed Rectangle 41"/>
          <p:cNvSpPr/>
          <p:nvPr/>
        </p:nvSpPr>
        <p:spPr>
          <a:xfrm>
            <a:off x="539750" y="0"/>
            <a:ext cx="8229600" cy="922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6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อัตราการเข้าถึงบริการของผู้ป่วยโรคซึมเศร้าเครือข่ายบริการที่ </a:t>
            </a:r>
            <a:r>
              <a:rPr lang="en-US" sz="3600" b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</a:t>
            </a:r>
            <a:endParaRPr lang="en-GB" sz="3600" b="1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6364288"/>
            <a:ext cx="5076825" cy="49371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th-TH" sz="16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ข้อมูล รพ.พระศรีมหาโพธิ์</a:t>
            </a:r>
            <a:r>
              <a:rPr lang="en-US" sz="16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27</a:t>
            </a:r>
            <a:r>
              <a:rPr lang="th-TH" sz="16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มกราคม </a:t>
            </a:r>
            <a:r>
              <a:rPr lang="en-US" sz="16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2557</a:t>
            </a:r>
            <a:endParaRPr lang="en-GB" sz="16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9" name="Line Callout 2 32"/>
          <p:cNvSpPr>
            <a:spLocks/>
          </p:cNvSpPr>
          <p:nvPr/>
        </p:nvSpPr>
        <p:spPr bwMode="auto">
          <a:xfrm flipH="1">
            <a:off x="179388" y="1363663"/>
            <a:ext cx="1298575" cy="336550"/>
          </a:xfrm>
          <a:prstGeom prst="borderCallout2">
            <a:avLst>
              <a:gd name="adj1" fmla="val 33958"/>
              <a:gd name="adj2" fmla="val -5870"/>
              <a:gd name="adj3" fmla="val 33958"/>
              <a:gd name="adj4" fmla="val -12347"/>
              <a:gd name="adj5" fmla="val 419810"/>
              <a:gd name="adj6" fmla="val -71398"/>
            </a:avLst>
          </a:prstGeom>
          <a:solidFill>
            <a:srgbClr val="00FF00"/>
          </a:solidFill>
          <a:ln w="254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b="1">
                <a:latin typeface="Angsana New" pitchFamily="18" charset="-34"/>
              </a:rPr>
              <a:t>82.76 %</a:t>
            </a:r>
            <a:endParaRPr lang="en-GB" b="1">
              <a:latin typeface="Angsana New" pitchFamily="18" charset="-34"/>
            </a:endParaRPr>
          </a:p>
        </p:txBody>
      </p:sp>
      <p:sp>
        <p:nvSpPr>
          <p:cNvPr id="6150" name="Line Callout 2 33"/>
          <p:cNvSpPr>
            <a:spLocks/>
          </p:cNvSpPr>
          <p:nvPr/>
        </p:nvSpPr>
        <p:spPr bwMode="auto">
          <a:xfrm flipH="1">
            <a:off x="179388" y="2924175"/>
            <a:ext cx="1301750" cy="360363"/>
          </a:xfrm>
          <a:prstGeom prst="borderCallout2">
            <a:avLst>
              <a:gd name="adj1" fmla="val 31718"/>
              <a:gd name="adj2" fmla="val -5856"/>
              <a:gd name="adj3" fmla="val 31718"/>
              <a:gd name="adj4" fmla="val -5856"/>
              <a:gd name="adj5" fmla="val 334361"/>
              <a:gd name="adj6" fmla="val -60000"/>
            </a:avLst>
          </a:prstGeom>
          <a:solidFill>
            <a:srgbClr val="FFFF00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600" b="1">
                <a:latin typeface="Tahoma" pitchFamily="34" charset="0"/>
                <a:cs typeface="Tahoma" pitchFamily="34" charset="0"/>
              </a:rPr>
              <a:t>30.07 %</a:t>
            </a:r>
            <a:endParaRPr lang="en-GB" sz="16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1" name="Line Callout 2 34"/>
          <p:cNvSpPr>
            <a:spLocks/>
          </p:cNvSpPr>
          <p:nvPr/>
        </p:nvSpPr>
        <p:spPr bwMode="auto">
          <a:xfrm flipH="1">
            <a:off x="250825" y="4437063"/>
            <a:ext cx="1520825" cy="377825"/>
          </a:xfrm>
          <a:prstGeom prst="borderCallout2">
            <a:avLst>
              <a:gd name="adj1" fmla="val 30250"/>
              <a:gd name="adj2" fmla="val -5014"/>
              <a:gd name="adj3" fmla="val 30250"/>
              <a:gd name="adj4" fmla="val -25579"/>
              <a:gd name="adj5" fmla="val 174787"/>
              <a:gd name="adj6" fmla="val -40296"/>
            </a:avLst>
          </a:prstGeom>
          <a:solidFill>
            <a:srgbClr val="00FF00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600" b="1">
                <a:latin typeface="Tahoma" pitchFamily="34" charset="0"/>
                <a:cs typeface="Tahoma" pitchFamily="34" charset="0"/>
              </a:rPr>
              <a:t>43.1 %</a:t>
            </a:r>
            <a:endParaRPr lang="en-GB" sz="16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2" name="Line Callout 2 35"/>
          <p:cNvSpPr>
            <a:spLocks/>
          </p:cNvSpPr>
          <p:nvPr/>
        </p:nvSpPr>
        <p:spPr bwMode="auto">
          <a:xfrm flipH="1">
            <a:off x="179388" y="5589588"/>
            <a:ext cx="1298575" cy="360362"/>
          </a:xfrm>
          <a:prstGeom prst="borderCallout2">
            <a:avLst>
              <a:gd name="adj1" fmla="val 31718"/>
              <a:gd name="adj2" fmla="val -5870"/>
              <a:gd name="adj3" fmla="val 31718"/>
              <a:gd name="adj4" fmla="val -26287"/>
              <a:gd name="adj5" fmla="val 136560"/>
              <a:gd name="adj6" fmla="val -74329"/>
            </a:avLst>
          </a:prstGeom>
          <a:solidFill>
            <a:srgbClr val="FFFF00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600" b="1">
                <a:latin typeface="Tahoma" pitchFamily="34" charset="0"/>
                <a:cs typeface="Tahoma" pitchFamily="34" charset="0"/>
              </a:rPr>
              <a:t>27.29%</a:t>
            </a:r>
            <a:endParaRPr lang="en-GB" sz="16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3" name="Line Callout 2 36"/>
          <p:cNvSpPr>
            <a:spLocks/>
          </p:cNvSpPr>
          <p:nvPr/>
        </p:nvSpPr>
        <p:spPr bwMode="auto">
          <a:xfrm>
            <a:off x="6778625" y="1400175"/>
            <a:ext cx="1262063" cy="361950"/>
          </a:xfrm>
          <a:prstGeom prst="borderCallout2">
            <a:avLst>
              <a:gd name="adj1" fmla="val 31579"/>
              <a:gd name="adj2" fmla="val -6037"/>
              <a:gd name="adj3" fmla="val 31579"/>
              <a:gd name="adj4" fmla="val -6037"/>
              <a:gd name="adj5" fmla="val 328949"/>
              <a:gd name="adj6" fmla="val -130065"/>
            </a:avLst>
          </a:prstGeom>
          <a:solidFill>
            <a:srgbClr val="00FF00"/>
          </a:solidFill>
          <a:ln w="254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600" b="1">
                <a:latin typeface="Tahoma" pitchFamily="34" charset="0"/>
                <a:cs typeface="Tahoma" pitchFamily="34" charset="0"/>
              </a:rPr>
              <a:t>32.68 %</a:t>
            </a:r>
            <a:endParaRPr lang="en-GB" sz="16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4" name="Line Callout 2 38"/>
          <p:cNvSpPr>
            <a:spLocks/>
          </p:cNvSpPr>
          <p:nvPr/>
        </p:nvSpPr>
        <p:spPr bwMode="auto">
          <a:xfrm>
            <a:off x="7380288" y="2997200"/>
            <a:ext cx="1250950" cy="360363"/>
          </a:xfrm>
          <a:prstGeom prst="borderCallout2">
            <a:avLst>
              <a:gd name="adj1" fmla="val 31718"/>
              <a:gd name="adj2" fmla="val -6093"/>
              <a:gd name="adj3" fmla="val 31718"/>
              <a:gd name="adj4" fmla="val -46065"/>
              <a:gd name="adj5" fmla="val 220704"/>
              <a:gd name="adj6" fmla="val -175634"/>
            </a:avLst>
          </a:prstGeom>
          <a:solidFill>
            <a:srgbClr val="00FF00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600" b="1">
                <a:latin typeface="Tahoma" pitchFamily="34" charset="0"/>
                <a:cs typeface="Tahoma" pitchFamily="34" charset="0"/>
              </a:rPr>
              <a:t>33.91 %</a:t>
            </a:r>
            <a:endParaRPr lang="en-GB" sz="16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5" name="Line Callout 2 38"/>
          <p:cNvSpPr>
            <a:spLocks/>
          </p:cNvSpPr>
          <p:nvPr/>
        </p:nvSpPr>
        <p:spPr bwMode="auto">
          <a:xfrm>
            <a:off x="7380288" y="4581525"/>
            <a:ext cx="1250950" cy="360363"/>
          </a:xfrm>
          <a:prstGeom prst="borderCallout2">
            <a:avLst>
              <a:gd name="adj1" fmla="val 31718"/>
              <a:gd name="adj2" fmla="val -6093"/>
              <a:gd name="adj3" fmla="val 31718"/>
              <a:gd name="adj4" fmla="val -125000"/>
              <a:gd name="adj5" fmla="val 111894"/>
              <a:gd name="adj6" fmla="val -175634"/>
            </a:avLst>
          </a:prstGeom>
          <a:solidFill>
            <a:srgbClr val="FFFF00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b="1">
                <a:latin typeface="Angsana New" pitchFamily="18" charset="-34"/>
              </a:rPr>
              <a:t>28.15 %</a:t>
            </a:r>
            <a:endParaRPr lang="en-GB" b="1">
              <a:latin typeface="Angsana New" pitchFamily="18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67625" y="5300663"/>
            <a:ext cx="1200150" cy="3762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&lt; 25 %</a:t>
            </a:r>
            <a:endParaRPr lang="en-GB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667625" y="5805488"/>
            <a:ext cx="1200150" cy="3746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25-30 %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GB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667625" y="6308725"/>
            <a:ext cx="1201738" cy="37465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&gt;=31 %</a:t>
            </a:r>
            <a:endParaRPr lang="en-GB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>
                <a:cs typeface="Tahoma" pitchFamily="34" charset="0"/>
              </a:rPr>
              <a:t>ข้อมูลแสดงผลการดำเนินงาน</a:t>
            </a:r>
            <a:r>
              <a:rPr lang="en-US" smtClean="0"/>
              <a:t> </a:t>
            </a:r>
            <a:endParaRPr lang="th-TH" smtClean="0"/>
          </a:p>
        </p:txBody>
      </p:sp>
      <p:graphicFrame>
        <p:nvGraphicFramePr>
          <p:cNvPr id="30775" name="Group 55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5053584"/>
        </p:xfrm>
        <a:graphic>
          <a:graphicData uri="http://schemas.openxmlformats.org/drawingml/2006/table">
            <a:tbl>
              <a:tblPr/>
              <a:tblGrid>
                <a:gridCol w="2568575"/>
                <a:gridCol w="1258888"/>
                <a:gridCol w="1366837"/>
                <a:gridCol w="1389063"/>
                <a:gridCol w="1646237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ตัวชี้วัด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2555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 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2556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ปี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2557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 ต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ค-ธ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56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การเข้าถึงบริการผู้ป่วยโรคซึมเศร้าเพิ่มขึ้น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9.4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</a:t>
                      </a:r>
                      <a:endParaRPr kumimoji="0" lang="th-TH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44.26</a:t>
                      </a:r>
                      <a:endParaRPr kumimoji="0" lang="th-TH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41.10</a:t>
                      </a:r>
                      <a:endParaRPr kumimoji="0" lang="th-TH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42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</a:t>
                      </a:r>
                      <a:endParaRPr kumimoji="0" lang="th-TH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อัตราการพยายามฆ่าตัวตายสำเร็จ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</a:t>
                      </a:r>
                      <a:endParaRPr kumimoji="0" lang="th-TH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4.5</a:t>
                      </a:r>
                      <a:endParaRPr kumimoji="0" lang="th-TH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4.5</a:t>
                      </a:r>
                      <a:endParaRPr kumimoji="0" lang="th-TH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3.5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ahoma" pitchFamily="34" charset="0"/>
                        </a:rPr>
                        <a:t> </a:t>
                      </a:r>
                      <a:endParaRPr kumimoji="0" lang="th-TH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  <a:endParaRPr kumimoji="0" lang="th-TH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23923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: 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ร้อยละของศูนย์ให้คำปรึกษาคุณภาพ (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Psychosocial Clinic)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เชื่อมโยงกับระบบการดูแลช่วยเหลือ</a:t>
            </a:r>
            <a:br>
              <a:rPr lang="th-TH" sz="3600" b="1" dirty="0" smtClean="0">
                <a:latin typeface="Tahoma" pitchFamily="34" charset="0"/>
                <a:cs typeface="Tahoma" pitchFamily="34" charset="0"/>
              </a:rPr>
            </a:b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 (ไม่น้อยกว่าร้อยละ 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70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195" name="Rectangle 4"/>
          <p:cNvSpPr>
            <a:spLocks noGrp="1"/>
          </p:cNvSpPr>
          <p:nvPr>
            <p:ph type="body" idx="1"/>
          </p:nvPr>
        </p:nvSpPr>
        <p:spPr>
          <a:xfrm>
            <a:off x="395288" y="2276475"/>
            <a:ext cx="8280400" cy="3878263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th-TH" sz="4400" b="1" u="sng" dirty="0" smtClean="0">
              <a:solidFill>
                <a:schemeClr val="hlink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th-TH" sz="4400" b="1" u="sng" dirty="0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ผลการดำเนินงาน</a:t>
            </a:r>
          </a:p>
          <a:p>
            <a:pPr>
              <a:buFont typeface="Arial" pitchFamily="34" charset="0"/>
              <a:buNone/>
            </a:pPr>
            <a:r>
              <a:rPr lang="th-TH" sz="3600" dirty="0" smtClean="0">
                <a:latin typeface="Tahoma" pitchFamily="34" charset="0"/>
                <a:cs typeface="Tahoma" pitchFamily="34" charset="0"/>
              </a:rPr>
              <a:t>         โรงพยาบาลทั้ง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16 </a:t>
            </a:r>
            <a:r>
              <a:rPr lang="th-TH" sz="3600" dirty="0" smtClean="0">
                <a:latin typeface="Tahoma" pitchFamily="34" charset="0"/>
                <a:cs typeface="Tahoma" pitchFamily="34" charset="0"/>
              </a:rPr>
              <a:t>แห่งมีการจัดบริการศูนย์ให้คำปรึกษา (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Psychosocial Clinic)</a:t>
            </a:r>
            <a:r>
              <a:rPr lang="th-TH" sz="3600" dirty="0" smtClean="0">
                <a:latin typeface="Tahoma" pitchFamily="34" charset="0"/>
                <a:cs typeface="Tahoma" pitchFamily="34" charset="0"/>
              </a:rPr>
              <a:t> ครอบคลุม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4  </a:t>
            </a:r>
            <a:r>
              <a:rPr lang="th-TH" sz="3600" dirty="0" smtClean="0">
                <a:latin typeface="Tahoma" pitchFamily="34" charset="0"/>
                <a:cs typeface="Tahoma" pitchFamily="34" charset="0"/>
              </a:rPr>
              <a:t>ประเด็น  โดยทุกโรงพยาบาลมีการดำเนินการครบ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4 </a:t>
            </a:r>
            <a:r>
              <a:rPr lang="th-TH" sz="3600" dirty="0" smtClean="0">
                <a:latin typeface="Tahoma" pitchFamily="34" charset="0"/>
                <a:cs typeface="Tahoma" pitchFamily="34" charset="0"/>
              </a:rPr>
              <a:t>ด้าน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  <a:endParaRPr lang="th-TH" sz="36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การพัฒนาระบบบริการโรคหัวใจ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ร้อยละของอำเภอที่มีทีม</a:t>
            </a:r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 MCATT   </a:t>
            </a: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คุณภาพ (ร้อยละ</a:t>
            </a:r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80</a:t>
            </a: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250825" y="1557338"/>
            <a:ext cx="8497888" cy="511175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altLang="zh-CN" sz="2000" dirty="0" smtClean="0">
                <a:ea typeface="SimSun" pitchFamily="2" charset="-122"/>
              </a:rPr>
              <a:t>      </a:t>
            </a:r>
            <a:r>
              <a:rPr lang="th-TH" altLang="zh-CN" sz="2000" dirty="0" smtClean="0"/>
              <a:t>-   </a:t>
            </a:r>
            <a:r>
              <a:rPr lang="th-TH" altLang="zh-CN" dirty="0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มีคำสั่งแต่งตั้งคณะกรรมการทีม </a:t>
            </a:r>
            <a:r>
              <a:rPr lang="en-US" altLang="zh-CN" dirty="0" smtClean="0">
                <a:solidFill>
                  <a:schemeClr val="hlink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MCATT </a:t>
            </a:r>
            <a:r>
              <a:rPr lang="th-TH" altLang="zh-CN" dirty="0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ครบ</a:t>
            </a:r>
            <a:r>
              <a:rPr lang="en-US" altLang="zh-CN" dirty="0" smtClean="0">
                <a:solidFill>
                  <a:schemeClr val="hlink"/>
                </a:solidFill>
                <a:latin typeface="Tahoma" pitchFamily="34" charset="0"/>
                <a:ea typeface="SimSun" pitchFamily="2" charset="-122"/>
                <a:cs typeface="Tahoma" pitchFamily="34" charset="0"/>
              </a:rPr>
              <a:t>16 </a:t>
            </a:r>
            <a:r>
              <a:rPr lang="th-TH" altLang="zh-CN" dirty="0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อำเภอ</a:t>
            </a:r>
            <a:r>
              <a:rPr lang="th-TH" altLang="zh-CN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th-TH" altLang="zh-CN" dirty="0" smtClean="0">
                <a:latin typeface="Tahoma" pitchFamily="34" charset="0"/>
                <a:cs typeface="Tahoma" pitchFamily="34" charset="0"/>
              </a:rPr>
              <a:t>  - </a:t>
            </a:r>
            <a:r>
              <a:rPr lang="th-TH" altLang="zh-CN" dirty="0" smtClean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บุคลากรในทีม </a:t>
            </a:r>
            <a:r>
              <a:rPr lang="en-US" altLang="zh-CN" dirty="0" smtClean="0">
                <a:solidFill>
                  <a:schemeClr val="folHlink"/>
                </a:solidFill>
                <a:latin typeface="Tahoma" pitchFamily="34" charset="0"/>
                <a:ea typeface="SimSun" pitchFamily="2" charset="-122"/>
              </a:rPr>
              <a:t>MCATT</a:t>
            </a:r>
            <a:r>
              <a:rPr lang="th-TH" altLang="zh-CN" dirty="0" smtClean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 ผ่านการอบรมจากกรมสุขภาพจิต ทางจังหวัดมีแผนการพัฒนาบุคลากรทีม </a:t>
            </a:r>
            <a:r>
              <a:rPr lang="en-US" altLang="zh-CN" dirty="0" smtClean="0">
                <a:solidFill>
                  <a:schemeClr val="folHlink"/>
                </a:solidFill>
                <a:latin typeface="Tahoma" pitchFamily="34" charset="0"/>
                <a:ea typeface="SimSun" pitchFamily="2" charset="-122"/>
              </a:rPr>
              <a:t>MCATT</a:t>
            </a:r>
            <a:r>
              <a:rPr lang="th-TH" altLang="zh-CN" dirty="0" smtClean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 ในระดับอำเภอ</a:t>
            </a:r>
            <a:endParaRPr lang="en-US" altLang="zh-CN" dirty="0" smtClean="0">
              <a:solidFill>
                <a:schemeClr val="folHlink"/>
              </a:solidFill>
              <a:latin typeface="Tahoma" pitchFamily="34" charset="0"/>
              <a:ea typeface="SimSun" pitchFamily="2" charset="-122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altLang="zh-CN" dirty="0" smtClean="0">
                <a:latin typeface="Tahoma" pitchFamily="34" charset="0"/>
                <a:ea typeface="SimSun" pitchFamily="2" charset="-122"/>
              </a:rPr>
              <a:t>   </a:t>
            </a:r>
            <a:r>
              <a:rPr lang="th-TH" altLang="zh-CN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th-TH" altLang="zh-CN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จังหวัดมีแผนการฝึกซ้อมบนโต๊ะ( </a:t>
            </a:r>
            <a:r>
              <a:rPr lang="en-US" altLang="zh-CN" dirty="0" smtClean="0">
                <a:solidFill>
                  <a:srgbClr val="990000"/>
                </a:solidFill>
                <a:latin typeface="Tahoma" pitchFamily="34" charset="0"/>
                <a:ea typeface="SimSun" pitchFamily="2" charset="-122"/>
              </a:rPr>
              <a:t>Table Top</a:t>
            </a:r>
            <a:r>
              <a:rPr lang="th-TH" altLang="zh-CN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dirty="0" smtClean="0">
                <a:solidFill>
                  <a:srgbClr val="990000"/>
                </a:solidFill>
                <a:latin typeface="Tahoma" pitchFamily="34" charset="0"/>
                <a:ea typeface="SimSun" pitchFamily="2" charset="-122"/>
              </a:rPr>
              <a:t>Exercise</a:t>
            </a:r>
            <a:r>
              <a:rPr lang="th-TH" altLang="zh-CN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) แผนปฏิบัติจริงในพื้นที่ การประเมินผล และสรุปรายงานผล โดยดำเนินการซ้อมร่วมกับทีมเครือข่ายของจังหวัดและทีม </a:t>
            </a:r>
            <a:r>
              <a:rPr lang="en-US" altLang="zh-CN" dirty="0" smtClean="0">
                <a:solidFill>
                  <a:srgbClr val="990000"/>
                </a:solidFill>
                <a:latin typeface="Tahoma" pitchFamily="34" charset="0"/>
                <a:ea typeface="SimSun" pitchFamily="2" charset="-122"/>
              </a:rPr>
              <a:t>MCATT </a:t>
            </a:r>
            <a:r>
              <a:rPr lang="th-TH" altLang="zh-CN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/ </a:t>
            </a:r>
            <a:r>
              <a:rPr lang="en-US" altLang="zh-CN" dirty="0" smtClean="0">
                <a:solidFill>
                  <a:srgbClr val="990000"/>
                </a:solidFill>
                <a:latin typeface="Tahoma" pitchFamily="34" charset="0"/>
                <a:ea typeface="SimSun" pitchFamily="2" charset="-122"/>
              </a:rPr>
              <a:t>DMAT</a:t>
            </a:r>
            <a:r>
              <a:rPr lang="th-TH" altLang="zh-CN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altLang="zh-CN" dirty="0" smtClean="0">
                <a:solidFill>
                  <a:srgbClr val="990000"/>
                </a:solidFill>
                <a:latin typeface="Tahoma" pitchFamily="34" charset="0"/>
                <a:ea typeface="SimSun" pitchFamily="2" charset="-122"/>
              </a:rPr>
              <a:t>MERT </a:t>
            </a:r>
            <a:r>
              <a:rPr lang="th-TH" altLang="zh-CN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altLang="zh-CN" dirty="0" smtClean="0">
                <a:solidFill>
                  <a:srgbClr val="990000"/>
                </a:solidFill>
                <a:latin typeface="Tahoma" pitchFamily="34" charset="0"/>
                <a:ea typeface="SimSun" pitchFamily="2" charset="-122"/>
              </a:rPr>
              <a:t>EMS</a:t>
            </a:r>
            <a:r>
              <a:rPr lang="th-TH" altLang="zh-CN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วางแผนดำเนินการเดือนเมษายน  2557 </a:t>
            </a:r>
            <a:endParaRPr lang="th-TH" dirty="0" smtClean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การพัฒนาระบบบริการ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5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สาขา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>
          <a:xfrm>
            <a:off x="755576" y="302791"/>
            <a:ext cx="7772400" cy="1326009"/>
          </a:xfrm>
          <a:solidFill>
            <a:srgbClr val="0070C0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2.1.6</a:t>
            </a:r>
            <a:r>
              <a:rPr lang="th-TH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 การพัฒนาระบบบริการ </a:t>
            </a:r>
            <a:r>
              <a:rPr lang="en-US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5 </a:t>
            </a:r>
            <a:r>
              <a:rPr lang="th-TH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สาขาหลัก</a:t>
            </a:r>
            <a:endParaRPr lang="th-TH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2520280" cy="3233564"/>
          </a:xfrm>
          <a:solidFill>
            <a:srgbClr val="00B050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สูติ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-</a:t>
            </a: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นรีเวชกรรม </a:t>
            </a:r>
            <a:endParaRPr lang="en-US" sz="3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eesiaUPC" pitchFamily="34" charset="-34"/>
              <a:cs typeface="FreesiaUPC" pitchFamily="34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ศัลยกรรม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 กุมารเวชกรรม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อายุรก</a:t>
            </a:r>
            <a:r>
              <a:rPr lang="th-TH" sz="3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รรม</a:t>
            </a:r>
            <a:endParaRPr lang="th-TH" sz="36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eesiaUPC" pitchFamily="34" charset="-34"/>
              <a:cs typeface="FreesiaUPC" pitchFamily="34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ออร์โธปิดิกส์</a:t>
            </a:r>
            <a:endParaRPr lang="th-TH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2492896"/>
            <a:ext cx="5040560" cy="156966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1. Refer Back             M1</a:t>
            </a:r>
            <a:r>
              <a:rPr lang="th-TH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,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 M2 </a:t>
            </a:r>
            <a:r>
              <a:rPr lang="th-TH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,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 F2/F3</a:t>
            </a:r>
            <a:endParaRPr lang="th-TH" sz="3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eesiaUPC" pitchFamily="34" charset="-34"/>
              <a:cs typeface="FreesiaUPC" pitchFamily="34" charset="-34"/>
            </a:endParaRPr>
          </a:p>
          <a:p>
            <a:pPr marL="1079500" indent="-1079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      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1.1 </a:t>
            </a:r>
            <a:r>
              <a:rPr lang="th-TH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มีแผนงาน โครงการ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      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1.2 </a:t>
            </a:r>
            <a:r>
              <a:rPr lang="th-TH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การกำกับ ติดตามประเมินผล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51500" y="2781300"/>
            <a:ext cx="792163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91880" y="4221088"/>
            <a:ext cx="5652120" cy="1077218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 ผู้ป่วย 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Refer </a:t>
            </a:r>
            <a:r>
              <a:rPr lang="th-TH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นอกเครือข่าย  (3 เดือน)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 ปี 56 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= </a:t>
            </a:r>
            <a:r>
              <a:rPr lang="th-TH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96 ราย        45 ราย </a:t>
            </a:r>
            <a:r>
              <a:rPr lang="th-TH" sz="3200" b="1" dirty="0"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ลดลง 53 </a:t>
            </a:r>
            <a:r>
              <a:rPr lang="en-US" sz="3200" b="1" dirty="0"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%</a:t>
            </a:r>
            <a:endParaRPr lang="th-TH" sz="3200" b="1" dirty="0">
              <a:solidFill>
                <a:srgbClr val="92D05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5517232"/>
            <a:ext cx="5184576" cy="1077218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2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ผู้ป่วย </a:t>
            </a:r>
            <a:r>
              <a:rPr lang="en-US" sz="32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Refer in</a:t>
            </a:r>
            <a:r>
              <a:rPr lang="th-TH" sz="32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  (2 เดือน)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 ปี 56 </a:t>
            </a:r>
            <a:r>
              <a:rPr lang="en-US" sz="32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= </a:t>
            </a:r>
            <a:r>
              <a:rPr lang="th-TH" sz="32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123 ราย        </a:t>
            </a:r>
            <a:r>
              <a:rPr lang="th-TH" sz="3200" b="1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237 ราย </a:t>
            </a:r>
          </a:p>
        </p:txBody>
      </p:sp>
      <p:cxnSp>
        <p:nvCxnSpPr>
          <p:cNvPr id="10" name="Straight Arrow Connector 8"/>
          <p:cNvCxnSpPr/>
          <p:nvPr/>
        </p:nvCxnSpPr>
        <p:spPr>
          <a:xfrm>
            <a:off x="5724525" y="5013325"/>
            <a:ext cx="50323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8"/>
          <p:cNvCxnSpPr/>
          <p:nvPr/>
        </p:nvCxnSpPr>
        <p:spPr>
          <a:xfrm>
            <a:off x="6156325" y="6308725"/>
            <a:ext cx="50323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3"/>
          <p:cNvGraphicFramePr>
            <a:graphicFrameLocks/>
          </p:cNvGraphicFramePr>
          <p:nvPr/>
        </p:nvGraphicFramePr>
        <p:xfrm>
          <a:off x="755650" y="1844675"/>
          <a:ext cx="7632847" cy="39924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64070"/>
                <a:gridCol w="897982"/>
                <a:gridCol w="1122478"/>
                <a:gridCol w="748317"/>
              </a:tblGrid>
              <a:tr h="755071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cs typeface="FreesiaUPC" pitchFamily="34" charset="-34"/>
                        </a:rPr>
                        <a:t>สาขาหลัก</a:t>
                      </a:r>
                      <a:endParaRPr lang="th-TH" sz="4000" b="1" dirty="0">
                        <a:latin typeface="Angsana New" pitchFamily="18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BrowalliaUPC" pitchFamily="34" charset="-34"/>
                          <a:cs typeface="BrowalliaUPC" pitchFamily="34" charset="-34"/>
                        </a:rPr>
                        <a:t>M1</a:t>
                      </a:r>
                      <a:endParaRPr lang="th-TH" sz="36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BrowalliaUPC" pitchFamily="34" charset="-34"/>
                          <a:cs typeface="BrowalliaUPC" pitchFamily="34" charset="-34"/>
                        </a:rPr>
                        <a:t>M2</a:t>
                      </a:r>
                      <a:endParaRPr lang="th-TH" sz="36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BrowalliaUPC" pitchFamily="34" charset="-34"/>
                          <a:cs typeface="BrowalliaUPC" pitchFamily="34" charset="-34"/>
                        </a:rPr>
                        <a:t>F2</a:t>
                      </a:r>
                      <a:endParaRPr lang="th-TH" sz="36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</a:tr>
              <a:tr h="1067813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cs typeface="FreesiaUPC" pitchFamily="34" charset="-34"/>
                        </a:rPr>
                        <a:t>2.1 ด้านศัลยกรรม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cs typeface="FreesiaUPC" pitchFamily="34" charset="-34"/>
                        </a:rPr>
                        <a:t>   - มีการผ่าตัดไส้ติ่ง </a:t>
                      </a:r>
                      <a:r>
                        <a:rPr lang="en-US" sz="2400" dirty="0" smtClean="0">
                          <a:effectLst/>
                          <a:cs typeface="FreesiaUPC" pitchFamily="34" charset="-34"/>
                        </a:rPr>
                        <a:t>Minor Surgery</a:t>
                      </a:r>
                      <a:endParaRPr lang="en-US" sz="2400" b="1" dirty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dirty="0" smtClean="0">
                        <a:effectLst/>
                        <a:cs typeface="FreesiaUPC" pitchFamily="34" charset="-34"/>
                        <a:sym typeface="Wingding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cs typeface="FreesiaUPC" pitchFamily="34" charset="-34"/>
                          <a:sym typeface="Wingdings"/>
                        </a:rPr>
                        <a:t></a:t>
                      </a:r>
                      <a:endParaRPr lang="en-US" sz="3600" b="1" dirty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b="1" dirty="0" smtClean="0">
                        <a:solidFill>
                          <a:srgbClr val="FF0000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effectLst/>
                          <a:latin typeface="FreesiaUPC" pitchFamily="34" charset="-34"/>
                          <a:ea typeface="Calibri"/>
                          <a:cs typeface="FreesiaUPC" pitchFamily="34" charset="-34"/>
                        </a:rPr>
                        <a:t>?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494144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cs typeface="FreesiaUPC" pitchFamily="34" charset="-34"/>
                        </a:rPr>
                        <a:t>2.2 ด้านศัลยกรรมกระดูก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h-TH" sz="2800" baseline="0" dirty="0" smtClean="0">
                          <a:effectLst/>
                          <a:cs typeface="FreesiaUPC" pitchFamily="34" charset="-34"/>
                        </a:rPr>
                        <a:t>    - </a:t>
                      </a:r>
                      <a:r>
                        <a:rPr lang="th-TH" sz="2800" dirty="0" smtClean="0">
                          <a:effectLst/>
                          <a:cs typeface="FreesiaUPC" pitchFamily="34" charset="-34"/>
                        </a:rPr>
                        <a:t>มีระบบการปรึกษาผู้ป่วยก่อนส่งต่อ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effectLst/>
                          <a:cs typeface="FreesiaUPC" pitchFamily="34" charset="-34"/>
                          <a:sym typeface="Wingdings"/>
                        </a:rPr>
                        <a:t></a:t>
                      </a:r>
                      <a:endParaRPr lang="en-US" sz="3600" b="1" dirty="0" smtClean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effectLst/>
                          <a:cs typeface="FreesiaUPC" pitchFamily="34" charset="-34"/>
                          <a:sym typeface="Wingdings"/>
                        </a:rPr>
                        <a:t></a:t>
                      </a:r>
                      <a:endParaRPr lang="en-US" sz="3600" b="1" dirty="0" smtClean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effectLst/>
                          <a:cs typeface="FreesiaUPC" pitchFamily="34" charset="-34"/>
                          <a:sym typeface="Wingdings"/>
                        </a:rPr>
                        <a:t></a:t>
                      </a:r>
                      <a:endParaRPr lang="en-US" sz="3600" b="1" dirty="0" smtClean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744515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h-TH" sz="2800" baseline="0" dirty="0" smtClean="0">
                          <a:effectLst/>
                          <a:cs typeface="FreesiaUPC" pitchFamily="34" charset="-34"/>
                        </a:rPr>
                        <a:t>    - </a:t>
                      </a:r>
                      <a:r>
                        <a:rPr lang="th-TH" sz="2800" dirty="0" smtClean="0">
                          <a:effectLst/>
                          <a:cs typeface="FreesiaUPC" pitchFamily="34" charset="-34"/>
                        </a:rPr>
                        <a:t>มีการรักษาผู้ป่วย </a:t>
                      </a:r>
                      <a:r>
                        <a:rPr lang="en-US" sz="2400" dirty="0" smtClean="0">
                          <a:effectLst/>
                          <a:cs typeface="FreesiaUPC" pitchFamily="34" charset="-34"/>
                        </a:rPr>
                        <a:t>Linear Fracture </a:t>
                      </a:r>
                      <a:endParaRPr lang="th-TH" sz="2800" dirty="0" smtClean="0">
                        <a:effectLst/>
                        <a:cs typeface="FreesiaUPC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h-TH" sz="2800" dirty="0" smtClean="0">
                          <a:effectLst/>
                          <a:cs typeface="FreesiaUPC" pitchFamily="34" charset="-34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effectLst/>
                          <a:cs typeface="FreesiaUPC" pitchFamily="34" charset="-34"/>
                          <a:sym typeface="Wingdings"/>
                        </a:rPr>
                        <a:t></a:t>
                      </a:r>
                      <a:endParaRPr lang="en-US" sz="3600" b="1" dirty="0" smtClean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3600" b="1" dirty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dirty="0" smtClean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สี่เหลี่ยมมุมมน 5"/>
          <p:cNvSpPr/>
          <p:nvPr/>
        </p:nvSpPr>
        <p:spPr>
          <a:xfrm>
            <a:off x="684213" y="188913"/>
            <a:ext cx="7704137" cy="1223962"/>
          </a:xfrm>
          <a:prstGeom prst="roundRect">
            <a:avLst/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ea typeface="+mj-ea"/>
                <a:cs typeface="FreesiaUPC" pitchFamily="34" charset="-34"/>
              </a:rPr>
              <a:t>2. การเพิ่มศักยภาพใน 5 สาขาหลัก </a:t>
            </a:r>
            <a:br>
              <a:rPr lang="th-TH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ea typeface="+mj-ea"/>
                <a:cs typeface="FreesiaUPC" pitchFamily="34" charset="-34"/>
              </a:rPr>
            </a:br>
            <a:r>
              <a:rPr lang="th-TH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ea typeface="+mj-ea"/>
                <a:cs typeface="FreesiaUPC" pitchFamily="34" charset="-34"/>
              </a:rPr>
              <a:t>ใน รพ.ขนาด </a:t>
            </a:r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ea typeface="+mj-ea"/>
                <a:cs typeface="FreesiaUPC" pitchFamily="34" charset="-34"/>
              </a:rPr>
              <a:t>M1 M2 </a:t>
            </a:r>
            <a:r>
              <a:rPr lang="th-TH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ea typeface="+mj-ea"/>
                <a:cs typeface="FreesiaUPC" pitchFamily="34" charset="-34"/>
              </a:rPr>
              <a:t>และ </a:t>
            </a:r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ea typeface="+mj-ea"/>
                <a:cs typeface="FreesiaUPC" pitchFamily="34" charset="-34"/>
              </a:rPr>
              <a:t>F1</a:t>
            </a:r>
            <a:endParaRPr lang="th-TH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eesiaUPC" pitchFamily="34" charset="-34"/>
              <a:ea typeface="+mj-ea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3"/>
          <p:cNvGraphicFramePr>
            <a:graphicFrameLocks/>
          </p:cNvGraphicFramePr>
          <p:nvPr/>
        </p:nvGraphicFramePr>
        <p:xfrm>
          <a:off x="827088" y="1773238"/>
          <a:ext cx="7344815" cy="47700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80520"/>
                <a:gridCol w="864096"/>
                <a:gridCol w="1080120"/>
                <a:gridCol w="720079"/>
              </a:tblGrid>
              <a:tr h="1065322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>
                          <a:cs typeface="FreesiaUPC" pitchFamily="34" charset="-34"/>
                        </a:rPr>
                        <a:t>สาขาหลัก</a:t>
                      </a:r>
                      <a:endParaRPr lang="th-TH" sz="4000" b="1" dirty="0">
                        <a:latin typeface="Angsana New" pitchFamily="18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BrowalliaUPC" pitchFamily="34" charset="-34"/>
                          <a:cs typeface="BrowalliaUPC" pitchFamily="34" charset="-34"/>
                        </a:rPr>
                        <a:t>M1</a:t>
                      </a:r>
                      <a:endParaRPr lang="th-TH" sz="36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BrowalliaUPC" pitchFamily="34" charset="-34"/>
                          <a:cs typeface="BrowalliaUPC" pitchFamily="34" charset="-34"/>
                        </a:rPr>
                        <a:t>M2</a:t>
                      </a:r>
                      <a:endParaRPr lang="th-TH" sz="36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BrowalliaUPC" pitchFamily="34" charset="-34"/>
                          <a:cs typeface="BrowalliaUPC" pitchFamily="34" charset="-34"/>
                        </a:rPr>
                        <a:t>F2</a:t>
                      </a:r>
                      <a:endParaRPr lang="th-TH" sz="3600" b="1" dirty="0">
                        <a:latin typeface="BrowalliaUPC" pitchFamily="34" charset="-34"/>
                        <a:cs typeface="BrowalliaUPC" pitchFamily="34" charset="-34"/>
                      </a:endParaRPr>
                    </a:p>
                  </a:txBody>
                  <a:tcPr/>
                </a:tc>
              </a:tr>
              <a:tr h="48183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cs typeface="FreesiaUPC" pitchFamily="34" charset="-34"/>
                        </a:rPr>
                        <a:t>2.3 ด้านสูติกรรม </a:t>
                      </a:r>
                      <a:endParaRPr lang="en-US" sz="2800" b="1" dirty="0" smtClean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540651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cs typeface="FreesiaUPC" pitchFamily="34" charset="-34"/>
                        </a:rPr>
                        <a:t> </a:t>
                      </a:r>
                      <a:r>
                        <a:rPr lang="th-TH" sz="2800" baseline="0" dirty="0" smtClean="0">
                          <a:effectLst/>
                          <a:cs typeface="FreesiaUPC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cs typeface="FreesiaUPC" pitchFamily="34" charset="-34"/>
                        </a:rPr>
                        <a:t>- ผู้ป่วยคลอดใน รพ.</a:t>
                      </a:r>
                      <a:r>
                        <a:rPr lang="en-US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F2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  <a:cs typeface="FreesiaUPC" pitchFamily="34" charset="-34"/>
                          <a:sym typeface="Wingdings"/>
                        </a:rPr>
                        <a:t></a:t>
                      </a:r>
                      <a:endParaRPr lang="en-US" sz="3200" b="1" dirty="0" smtClean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744515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cs typeface="FreesiaUPC" pitchFamily="34" charset="-34"/>
                        </a:rPr>
                        <a:t> </a:t>
                      </a:r>
                      <a:r>
                        <a:rPr lang="th-TH" sz="2800" baseline="0" dirty="0" smtClean="0">
                          <a:effectLst/>
                          <a:cs typeface="FreesiaUPC" pitchFamily="34" charset="-34"/>
                        </a:rPr>
                        <a:t> </a:t>
                      </a:r>
                      <a:r>
                        <a:rPr lang="th-TH" sz="2800" dirty="0" smtClean="0">
                          <a:effectLst/>
                          <a:cs typeface="FreesiaUPC" pitchFamily="34" charset="-34"/>
                        </a:rPr>
                        <a:t>- ผู้ป่วยผ่าตัดคลอด </a:t>
                      </a:r>
                      <a:r>
                        <a:rPr lang="th-TH" sz="28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(</a:t>
                      </a:r>
                      <a:r>
                        <a:rPr lang="en-US" sz="28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Caesarean Section) </a:t>
                      </a:r>
                      <a:endParaRPr lang="th-TH" sz="2800" dirty="0" smtClean="0">
                        <a:effectLst/>
                        <a:latin typeface="BrowalliaUPC" pitchFamily="34" charset="-34"/>
                        <a:cs typeface="BrowalliaUPC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aseline="0" dirty="0" smtClean="0">
                          <a:effectLst/>
                          <a:cs typeface="FreesiaUPC" pitchFamily="34" charset="-34"/>
                        </a:rPr>
                        <a:t>     </a:t>
                      </a:r>
                      <a:r>
                        <a:rPr lang="th-TH" sz="2800" dirty="0" smtClean="0">
                          <a:effectLst/>
                          <a:cs typeface="FreesiaUPC" pitchFamily="34" charset="-34"/>
                        </a:rPr>
                        <a:t>ใน รพ.</a:t>
                      </a:r>
                      <a:r>
                        <a:rPr lang="en-US" sz="3200" dirty="0" smtClean="0">
                          <a:effectLst/>
                          <a:latin typeface="BrowalliaUPC" pitchFamily="34" charset="-34"/>
                          <a:cs typeface="BrowalliaUPC" pitchFamily="34" charset="-34"/>
                        </a:rPr>
                        <a:t>M2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BrowalliaUPC" pitchFamily="34" charset="-34"/>
                        <a:ea typeface="Calibri"/>
                        <a:cs typeface="Browall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  <a:cs typeface="FreesiaUPC" pitchFamily="34" charset="-34"/>
                          <a:sym typeface="Wingdings"/>
                        </a:rPr>
                        <a:t></a:t>
                      </a:r>
                      <a:endParaRPr lang="en-US" sz="3200" b="1" dirty="0" smtClean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rgbClr val="FF0000"/>
                          </a:solidFill>
                          <a:effectLst/>
                          <a:latin typeface="FreesiaUPC" pitchFamily="34" charset="-34"/>
                          <a:ea typeface="Calibri"/>
                          <a:cs typeface="FreesiaUPC" pitchFamily="34" charset="-34"/>
                        </a:rPr>
                        <a:t>กำลังพัฒนา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744515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cs typeface="FreesiaUPC" pitchFamily="34" charset="-34"/>
                        </a:rPr>
                        <a:t>2.4 อายุรก</a:t>
                      </a:r>
                      <a:r>
                        <a:rPr lang="th-TH" sz="2800" b="1" dirty="0" err="1" smtClean="0">
                          <a:effectLst/>
                          <a:cs typeface="FreesiaUPC" pitchFamily="34" charset="-34"/>
                        </a:rPr>
                        <a:t>รรม</a:t>
                      </a:r>
                      <a:r>
                        <a:rPr lang="th-TH" sz="2800" b="1" dirty="0" smtClean="0">
                          <a:effectLst/>
                          <a:cs typeface="FreesiaUPC" pitchFamily="34" charset="-34"/>
                        </a:rPr>
                        <a:t>และกุมารเวชกรรม </a:t>
                      </a:r>
                      <a:endParaRPr lang="en-US" sz="2800" b="1" dirty="0" smtClean="0">
                        <a:effectLst/>
                        <a:cs typeface="FreesiaUPC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cs typeface="FreesiaUPC" pitchFamily="34" charset="-34"/>
                        </a:rPr>
                        <a:t>   -</a:t>
                      </a:r>
                      <a:r>
                        <a:rPr lang="th-TH" sz="2800" dirty="0" smtClean="0">
                          <a:effectLst/>
                          <a:cs typeface="FreesiaUPC" pitchFamily="34" charset="-34"/>
                        </a:rPr>
                        <a:t> สามารถดูแลผู้ป่วยพ้นระยะวิกฤติหรือ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cs typeface="FreesiaUPC" pitchFamily="34" charset="-34"/>
                        </a:rPr>
                        <a:t>      ผู้ป่วยที่ใช้เครื่องช่วยหายใจที่พ้นวิกฤติ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cs typeface="FreesiaUPC" pitchFamily="34" charset="-34"/>
                        </a:rPr>
                        <a:t>      แล้วส่งกลับไปดูแลต่อได้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effectLst/>
                        <a:cs typeface="FreesiaUPC" pitchFamily="34" charset="-34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  <a:cs typeface="FreesiaUPC" pitchFamily="34" charset="-34"/>
                          <a:sym typeface="Wingdings"/>
                        </a:rPr>
                        <a:t></a:t>
                      </a:r>
                      <a:endParaRPr lang="en-US" sz="3200" b="1" dirty="0" smtClean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effectLst/>
                        <a:cs typeface="FreesiaUPC" pitchFamily="34" charset="-34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  <a:cs typeface="FreesiaUPC" pitchFamily="34" charset="-34"/>
                          <a:sym typeface="Wingdings"/>
                        </a:rPr>
                        <a:t></a:t>
                      </a:r>
                      <a:endParaRPr lang="en-US" sz="3200" b="1" dirty="0" smtClean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effectLst/>
                        <a:cs typeface="FreesiaUPC" pitchFamily="34" charset="-34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  <a:cs typeface="FreesiaUPC" pitchFamily="34" charset="-34"/>
                          <a:sym typeface="Wingdings"/>
                        </a:rPr>
                        <a:t></a:t>
                      </a:r>
                      <a:endParaRPr lang="en-US" sz="3200" b="1" dirty="0" smtClean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สี่เหลี่ยมมุมมน 5"/>
          <p:cNvSpPr/>
          <p:nvPr/>
        </p:nvSpPr>
        <p:spPr>
          <a:xfrm>
            <a:off x="395288" y="188913"/>
            <a:ext cx="8280400" cy="1223962"/>
          </a:xfrm>
          <a:prstGeom prst="roundRect">
            <a:avLst/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ea typeface="+mj-ea"/>
                <a:cs typeface="FreesiaUPC" pitchFamily="34" charset="-34"/>
              </a:rPr>
              <a:t>2. การเพิ่มศักยภาพใน 5 สาขาหลัก </a:t>
            </a:r>
            <a:br>
              <a:rPr lang="th-TH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ea typeface="+mj-ea"/>
                <a:cs typeface="FreesiaUPC" pitchFamily="34" charset="-34"/>
              </a:rPr>
            </a:br>
            <a:r>
              <a:rPr lang="th-TH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ea typeface="+mj-ea"/>
                <a:cs typeface="FreesiaUPC" pitchFamily="34" charset="-34"/>
              </a:rPr>
              <a:t>ใน รพ.ขนาด </a:t>
            </a:r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ea typeface="+mj-ea"/>
                <a:cs typeface="FreesiaUPC" pitchFamily="34" charset="-34"/>
              </a:rPr>
              <a:t>M1 M2 </a:t>
            </a:r>
            <a:r>
              <a:rPr lang="th-TH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ea typeface="+mj-ea"/>
                <a:cs typeface="FreesiaUPC" pitchFamily="34" charset="-34"/>
              </a:rPr>
              <a:t>และ </a:t>
            </a:r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ea typeface="+mj-ea"/>
                <a:cs typeface="FreesiaUPC" pitchFamily="34" charset="-34"/>
              </a:rPr>
              <a:t>F1</a:t>
            </a:r>
            <a:endParaRPr lang="th-TH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eesiaUPC" pitchFamily="34" charset="-34"/>
              <a:ea typeface="+mj-ea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268538" y="404813"/>
            <a:ext cx="4175125" cy="863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3528392" cy="86409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ข้อเสนอแนะ</a:t>
            </a:r>
            <a:endParaRPr lang="th-TH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8532440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40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 ระดับเขต 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  - พัฒนาศักยภาพ รพ. แม่ข่ายสระบุรี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ทั้งด้านผู้เชี่ยวชาญและ  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     จำนวนเตียง เพื่อรองรับการส่งต่อภายในเขต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0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ระดับจังหวัด 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  - พัฒนาศักยภาพ รพศ.อยุธยา เพื่อรองรับการส่งต่อภายในจังหวัด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  - พัฒนาศักยภาพ รพ.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M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1/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M2/ F2/ F3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เพื่อลดการส่งต่อ</a:t>
            </a:r>
          </a:p>
          <a:p>
            <a:pPr marL="179388" indent="-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  - พัฒนาระบบการส่งกลับ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(Refer back)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ให้ครอบคลุมทุกสาขา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การพัฒนาระบบบริการโรคไต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056784" cy="1470025"/>
          </a:xfrm>
          <a:solidFill>
            <a:srgbClr val="0070C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2</a:t>
            </a:r>
            <a:r>
              <a:rPr lang="th-TH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.</a:t>
            </a:r>
            <a:r>
              <a:rPr lang="en-US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1.9.1</a:t>
            </a:r>
            <a:r>
              <a:rPr lang="th-TH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 การพัฒนาระบบบริการโรคไต</a:t>
            </a:r>
            <a:endParaRPr lang="th-TH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7411" name="Picture 4" descr="651306d9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565400"/>
            <a:ext cx="475297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924175"/>
            <a:ext cx="39766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มุมมน 6"/>
          <p:cNvSpPr/>
          <p:nvPr/>
        </p:nvSpPr>
        <p:spPr>
          <a:xfrm>
            <a:off x="468313" y="333375"/>
            <a:ext cx="8351837" cy="9350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8701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การคัดกรองผู้ป่วย </a:t>
            </a:r>
            <a:r>
              <a:rPr lang="en-US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CKD</a:t>
            </a:r>
            <a:r>
              <a:rPr lang="th-TH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         ชะลอความเสื่อมของไต</a:t>
            </a:r>
            <a:endParaRPr lang="th-TH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eesiaUPC" pitchFamily="34" charset="-34"/>
              <a:cs typeface="FreesiaUPC" pitchFamily="34" charset="-34"/>
            </a:endParaRPr>
          </a:p>
        </p:txBody>
      </p:sp>
      <p:graphicFrame>
        <p:nvGraphicFramePr>
          <p:cNvPr id="5" name="ตัวแทนเนื้อหา 3"/>
          <p:cNvGraphicFramePr>
            <a:graphicFrameLocks/>
          </p:cNvGraphicFramePr>
          <p:nvPr/>
        </p:nvGraphicFramePr>
        <p:xfrm>
          <a:off x="395288" y="1773238"/>
          <a:ext cx="842518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864"/>
                <a:gridCol w="1368152"/>
                <a:gridCol w="1512168"/>
              </a:tblGrid>
              <a:tr h="471446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FreesiaUPC" pitchFamily="34" charset="-34"/>
                          <a:cs typeface="FreesiaUPC" pitchFamily="34" charset="-34"/>
                        </a:rPr>
                        <a:t>ผลสำเร็จ</a:t>
                      </a:r>
                      <a:r>
                        <a:rPr lang="en-US" sz="3200" b="1" dirty="0" smtClean="0">
                          <a:latin typeface="FreesiaUPC" pitchFamily="34" charset="-34"/>
                          <a:cs typeface="FreesiaUPC" pitchFamily="34" charset="-34"/>
                        </a:rPr>
                        <a:t>/</a:t>
                      </a:r>
                      <a:r>
                        <a:rPr lang="th-TH" sz="3200" b="1" dirty="0" smtClean="0">
                          <a:latin typeface="FreesiaUPC" pitchFamily="34" charset="-34"/>
                          <a:cs typeface="FreesiaUPC" pitchFamily="34" charset="-34"/>
                        </a:rPr>
                        <a:t>ตัวชี้วัด</a:t>
                      </a:r>
                      <a:endParaRPr lang="th-TH" sz="32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FreesiaUPC" pitchFamily="34" charset="-34"/>
                          <a:cs typeface="FreesiaUPC" pitchFamily="34" charset="-34"/>
                        </a:rPr>
                        <a:t>เป้าหมาย</a:t>
                      </a:r>
                      <a:endParaRPr lang="th-TH" sz="32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FreesiaUPC" pitchFamily="34" charset="-34"/>
                          <a:cs typeface="FreesiaUPC" pitchFamily="34" charset="-34"/>
                        </a:rPr>
                        <a:t>ปี</a:t>
                      </a:r>
                      <a:r>
                        <a:rPr lang="en-US" sz="32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2557</a:t>
                      </a:r>
                      <a:endParaRPr lang="th-TH" sz="32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</a:tr>
              <a:tr h="871878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Calibri"/>
                          <a:cs typeface="FreesiaUPC" pitchFamily="34" charset="-34"/>
                        </a:rPr>
                        <a:t>อัตรา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cs typeface="FreesiaUPC" pitchFamily="34" charset="-34"/>
                        </a:rPr>
                        <a:t>ผู้ป่วย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cs typeface="FreesiaUPC" pitchFamily="34" charset="-34"/>
                        </a:rPr>
                        <a:t>DM 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cs typeface="FreesiaUPC" pitchFamily="34" charset="-34"/>
                        </a:rPr>
                        <a:t>ที่ควบคุมระดับน้ำตาลในเลือดได้ดี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cs typeface="FreesiaUPC" pitchFamily="34" charset="-34"/>
                        </a:rPr>
                        <a:t>ร้อยละ 40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 smtClean="0">
                          <a:solidFill>
                            <a:srgbClr val="FF0000"/>
                          </a:solidFill>
                          <a:effectLst/>
                          <a:latin typeface="FreesiaUPC" pitchFamily="34" charset="-34"/>
                          <a:ea typeface="Calibri"/>
                          <a:cs typeface="FreesiaUPC" pitchFamily="34" charset="-34"/>
                        </a:rPr>
                        <a:t>20.90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 smtClean="0">
                          <a:solidFill>
                            <a:srgbClr val="FF0000"/>
                          </a:solidFill>
                          <a:effectLst/>
                          <a:latin typeface="FreesiaUPC" pitchFamily="34" charset="-34"/>
                          <a:ea typeface="Calibri"/>
                          <a:cs typeface="FreesiaUPC" pitchFamily="34" charset="-34"/>
                        </a:rPr>
                        <a:t>(23.13)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871878"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cs typeface="FreesiaUPC" pitchFamily="34" charset="-34"/>
                        </a:rPr>
                        <a:t>อัตราผู้ป่วย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cs typeface="FreesiaUPC" pitchFamily="34" charset="-34"/>
                        </a:rPr>
                        <a:t>HT 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cs typeface="FreesiaUPC" pitchFamily="34" charset="-34"/>
                        </a:rPr>
                        <a:t>ที่ควบคุมความดันโลหิตได้ดี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EucrosiaUPC" pitchFamily="18" charset="-34"/>
                        <a:cs typeface="FreesiaUPC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cs typeface="FreesiaUPC" pitchFamily="34" charset="-34"/>
                        </a:rPr>
                        <a:t>ร้อยละ  50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 smtClean="0">
                          <a:solidFill>
                            <a:srgbClr val="FF0000"/>
                          </a:solidFill>
                          <a:effectLst/>
                          <a:latin typeface="FreesiaUPC" pitchFamily="34" charset="-34"/>
                          <a:ea typeface="Calibri"/>
                          <a:cs typeface="FreesiaUPC" pitchFamily="34" charset="-34"/>
                        </a:rPr>
                        <a:t>30.35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b="1" dirty="0" smtClean="0">
                          <a:solidFill>
                            <a:srgbClr val="FF0000"/>
                          </a:solidFill>
                          <a:effectLst/>
                          <a:latin typeface="FreesiaUPC" pitchFamily="34" charset="-34"/>
                          <a:ea typeface="Calibri"/>
                          <a:cs typeface="FreesiaUPC" pitchFamily="34" charset="-34"/>
                        </a:rPr>
                        <a:t>(64.67)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871878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Calibri"/>
                          <a:cs typeface="FreesiaUPC" pitchFamily="34" charset="-34"/>
                        </a:rPr>
                        <a:t>อัตราการคัดกรองภาวะแทรกซ้อนทางไต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Calibri"/>
                          <a:cs typeface="FreesiaUPC" pitchFamily="34" charset="-34"/>
                        </a:rPr>
                        <a:t> ผู้ป่วย</a:t>
                      </a:r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Calibri"/>
                          <a:cs typeface="FreesiaUPC" pitchFamily="34" charset="-34"/>
                        </a:rPr>
                        <a:t> 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Calibri"/>
                          <a:cs typeface="FreesiaUPC" pitchFamily="34" charset="-34"/>
                        </a:rPr>
                        <a:t>DM</a:t>
                      </a:r>
                    </a:p>
                    <a:p>
                      <a:pPr algn="thaiDi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Calibri"/>
                          <a:cs typeface="FreesiaUPC" pitchFamily="34" charset="-34"/>
                        </a:rPr>
                        <a:t> ผู้ป่วย</a:t>
                      </a:r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Calibri"/>
                          <a:cs typeface="FreesiaUPC" pitchFamily="34" charset="-34"/>
                        </a:rPr>
                        <a:t> 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ea typeface="Calibri"/>
                          <a:cs typeface="FreesiaUPC" pitchFamily="34" charset="-34"/>
                        </a:rPr>
                        <a:t>HT</a:t>
                      </a:r>
                      <a:endParaRPr lang="th-TH" sz="3600" b="1" dirty="0" smtClean="0"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dirty="0" smtClean="0">
                        <a:solidFill>
                          <a:schemeClr val="tx1"/>
                        </a:solidFill>
                        <a:latin typeface="EucrosiaUPC" pitchFamily="18" charset="-34"/>
                        <a:cs typeface="FreesiaUPC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EucrosiaUPC" pitchFamily="18" charset="-34"/>
                          <a:cs typeface="FreesiaUPC" pitchFamily="34" charset="-34"/>
                        </a:rPr>
                        <a:t>ร้อยละ  60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 smtClean="0">
                        <a:solidFill>
                          <a:srgbClr val="FF0000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latin typeface="FreesiaUPC" pitchFamily="34" charset="-34"/>
                          <a:ea typeface="Calibri"/>
                          <a:cs typeface="FreesiaUPC" pitchFamily="34" charset="-34"/>
                        </a:rPr>
                        <a:t>30.09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latin typeface="FreesiaUPC" pitchFamily="34" charset="-34"/>
                          <a:ea typeface="Calibri"/>
                          <a:cs typeface="FreesiaUPC" pitchFamily="34" charset="-34"/>
                        </a:rPr>
                        <a:t>21.44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Straight Arrow Connector 8"/>
          <p:cNvCxnSpPr/>
          <p:nvPr/>
        </p:nvCxnSpPr>
        <p:spPr>
          <a:xfrm>
            <a:off x="4356100" y="836613"/>
            <a:ext cx="57626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มุมมน 7"/>
          <p:cNvSpPr/>
          <p:nvPr/>
        </p:nvSpPr>
        <p:spPr>
          <a:xfrm>
            <a:off x="1547813" y="333375"/>
            <a:ext cx="6192837" cy="9350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904656" cy="7920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การคัดกรองภาวะแทรกซ้อนทางไต</a:t>
            </a:r>
            <a:endParaRPr lang="th-TH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eesiaUPC" pitchFamily="34" charset="-34"/>
              <a:cs typeface="FreesiaUPC" pitchFamily="34" charset="-34"/>
            </a:endParaRPr>
          </a:p>
        </p:txBody>
      </p:sp>
      <p:graphicFrame>
        <p:nvGraphicFramePr>
          <p:cNvPr id="5" name="แผนภูมิ 6"/>
          <p:cNvGraphicFramePr>
            <a:graphicFrameLocks/>
          </p:cNvGraphicFramePr>
          <p:nvPr/>
        </p:nvGraphicFramePr>
        <p:xfrm>
          <a:off x="762000" y="1447800"/>
          <a:ext cx="7775575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82650"/>
          </a:xfrm>
        </p:spPr>
        <p:txBody>
          <a:bodyPr/>
          <a:lstStyle/>
          <a:p>
            <a:pPr algn="ctr">
              <a:defRPr/>
            </a:pPr>
            <a:r>
              <a:rPr lang="th-TH" sz="3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การพัฒนาระบบบริการโรคหัวใจ</a:t>
            </a:r>
          </a:p>
        </p:txBody>
      </p:sp>
      <p:sp>
        <p:nvSpPr>
          <p:cNvPr id="1536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1152525"/>
          </a:xfrm>
        </p:spPr>
        <p:txBody>
          <a:bodyPr/>
          <a:lstStyle/>
          <a:p>
            <a:pPr>
              <a:defRPr/>
            </a:pP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ตัวชี้วัด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201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ร้อยละของผู้ป่วยโรคกล้ามเนื้อหัวใจขาดเลือดเฉียบพลัน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(STEMI)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 ได้รับยาละลายลิ่มเลือด และหรือการขยายหลอดเลือดหัวใจ 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   (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ร้อยละ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70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ในปี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2557)  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จ.พระนครศรีอยุธยา</a:t>
            </a:r>
            <a:endParaRPr lang="en-US" sz="2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438400"/>
          <a:ext cx="7867652" cy="356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6493"/>
                <a:gridCol w="887357"/>
                <a:gridCol w="1012007"/>
                <a:gridCol w="909869"/>
                <a:gridCol w="912766"/>
                <a:gridCol w="899160"/>
              </a:tblGrid>
              <a:tr h="776376">
                <a:tc rowSpan="2"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</a:t>
                      </a:r>
                    </a:p>
                    <a:p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ประเด็นสำคัญ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</a:t>
                      </a: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หมาย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(ไตรมาส 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75756">
                <a:tc vMerge="1"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8510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ร้อยละผู้ป่วย</a:t>
                      </a: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STEMI </a:t>
                      </a: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ได้รับการขยายหลอดเลือดหัวใจ (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PCI</a:t>
                      </a: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81.74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26/28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92.86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85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ร้อยละผู้ป่วย</a:t>
                      </a: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STEMI </a:t>
                      </a: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ได้รับยาละลายลิ่มเลือด</a:t>
                      </a: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2/.28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7.14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95288" y="1700213"/>
          <a:ext cx="8352927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131"/>
                <a:gridCol w="958532"/>
                <a:gridCol w="3560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FreesiaUPC" pitchFamily="34" charset="-34"/>
                          <a:cs typeface="FreesiaUPC" pitchFamily="34" charset="-34"/>
                        </a:rPr>
                        <a:t>โรงพยาบาล</a:t>
                      </a:r>
                      <a:endParaRPr lang="th-TH" sz="36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FreesiaUPC" pitchFamily="34" charset="-34"/>
                          <a:cs typeface="FreesiaUPC" pitchFamily="34" charset="-34"/>
                        </a:rPr>
                        <a:t>ระดับ</a:t>
                      </a:r>
                      <a:endParaRPr lang="th-TH" sz="36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FreesiaUPC" pitchFamily="34" charset="-34"/>
                          <a:cs typeface="FreesiaUPC" pitchFamily="34" charset="-34"/>
                        </a:rPr>
                        <a:t>การจัดตั้ง</a:t>
                      </a:r>
                      <a:r>
                        <a:rPr lang="th-TH" sz="36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en-US" sz="36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CKD Clinic</a:t>
                      </a:r>
                      <a:endParaRPr lang="th-TH" sz="36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รพศ.</a:t>
                      </a:r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FreesiaUPC" pitchFamily="34" charset="-34"/>
                        </a:rPr>
                        <a:t>พระนครศรีอยุธยา</a:t>
                      </a:r>
                      <a:endParaRPr lang="th-TH" sz="36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A</a:t>
                      </a:r>
                      <a:endParaRPr lang="th-TH" sz="36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ดำเนินการครบทั้ง</a:t>
                      </a:r>
                      <a:r>
                        <a:rPr lang="th-TH" sz="3600" b="1" kern="1200" baseline="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 </a:t>
                      </a:r>
                      <a:r>
                        <a:rPr lang="en-US" sz="3600" b="1" kern="1200" baseline="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3 </a:t>
                      </a:r>
                      <a:r>
                        <a:rPr lang="th-TH" sz="3600" b="1" kern="1200" baseline="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องค์ประกอบ</a:t>
                      </a:r>
                      <a:endParaRPr lang="th-TH" sz="36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600" b="1" kern="1200" dirty="0" err="1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รพท.</a:t>
                      </a:r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FreesiaUPC" pitchFamily="34" charset="-34"/>
                        </a:rPr>
                        <a:t>เสนา</a:t>
                      </a:r>
                      <a:endParaRPr lang="th-TH" sz="36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M1</a:t>
                      </a:r>
                      <a:endParaRPr lang="th-TH" sz="36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ดำเนินการครบทั้ง</a:t>
                      </a:r>
                      <a:r>
                        <a:rPr lang="th-TH" sz="3600" b="1" kern="1200" baseline="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 </a:t>
                      </a:r>
                      <a:r>
                        <a:rPr lang="en-US" sz="3600" b="1" kern="1200" baseline="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3 </a:t>
                      </a:r>
                      <a:r>
                        <a:rPr lang="th-TH" sz="3600" b="1" kern="1200" baseline="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องค์ประกอบ</a:t>
                      </a:r>
                      <a:endParaRPr lang="th-TH" sz="36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600" b="1" kern="1200" dirty="0" err="1" smtClean="0">
                          <a:solidFill>
                            <a:srgbClr val="002060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รพช.</a:t>
                      </a:r>
                      <a:r>
                        <a:rPr lang="th-TH" sz="3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FreesiaUPC" pitchFamily="34" charset="-34"/>
                        </a:rPr>
                        <a:t>บางปะอิน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M2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kern="1200" dirty="0" smtClean="0">
                          <a:solidFill>
                            <a:srgbClr val="170886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ยังไม่มีการดำเนินการ</a:t>
                      </a:r>
                      <a:endParaRPr lang="th-TH" sz="3600" b="1" dirty="0">
                        <a:solidFill>
                          <a:srgbClr val="170886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3600" b="1" dirty="0">
                        <a:solidFill>
                          <a:srgbClr val="00206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600" b="1" dirty="0">
                        <a:solidFill>
                          <a:srgbClr val="00206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1" dirty="0" smtClean="0">
                          <a:solidFill>
                            <a:srgbClr val="170886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เนื่องจากกำลังก่อสร้าง รพ.ใหม่</a:t>
                      </a:r>
                      <a:endParaRPr lang="th-TH" sz="3600" b="1" dirty="0">
                        <a:solidFill>
                          <a:srgbClr val="170886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สี่เหลี่ยมมุมมน 3"/>
          <p:cNvSpPr/>
          <p:nvPr/>
        </p:nvSpPr>
        <p:spPr>
          <a:xfrm>
            <a:off x="395288" y="188913"/>
            <a:ext cx="8280400" cy="1223962"/>
          </a:xfrm>
          <a:prstGeom prst="roundRect">
            <a:avLst/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0648"/>
            <a:ext cx="8229600" cy="1215008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9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FreesiaUPC" pitchFamily="34" charset="-34"/>
              </a:rPr>
              <a:t>การจัดตั้ง </a:t>
            </a:r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FreesiaUPC" pitchFamily="34" charset="-34"/>
              </a:rPr>
              <a:t>CKD CLINIC</a:t>
            </a:r>
            <a:br>
              <a:rPr lang="en-US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FreesiaUPC" pitchFamily="34" charset="-34"/>
              </a:rPr>
            </a:br>
            <a:r>
              <a:rPr lang="th-TH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FreesiaUPC" pitchFamily="34" charset="-34"/>
              </a:rPr>
              <a:t>รพ. ระดับ </a:t>
            </a:r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FreesiaUPC" pitchFamily="34" charset="-34"/>
              </a:rPr>
              <a:t>F</a:t>
            </a:r>
            <a:r>
              <a:rPr lang="th-TH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FreesiaUPC" pitchFamily="34" charset="-34"/>
              </a:rPr>
              <a:t>1 </a:t>
            </a:r>
            <a:r>
              <a:rPr lang="th-TH" sz="49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FreesiaUPC" pitchFamily="34" charset="-34"/>
              </a:rPr>
              <a:t>ขึ้นไป</a:t>
            </a:r>
            <a:endParaRPr lang="th-TH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eesiaUPC" pitchFamily="34" charset="-34"/>
              <a:ea typeface="+mj-ea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 txBox="1">
            <a:spLocks/>
          </p:cNvSpPr>
          <p:nvPr/>
        </p:nvSpPr>
        <p:spPr bwMode="auto">
          <a:xfrm>
            <a:off x="468313" y="1196975"/>
            <a:ext cx="835342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พัฒนาคุณภาพการดูแลผู้ป่วย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NCD 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ให้สามารถควบคุมระดับน้ำตาล และ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 BP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 ได้ตามเกณฑ์ รวมทั้งการคัดกรองภาวะแทรกซ้อนทางไตให้ครอบคลุมมากขึ้น</a:t>
            </a:r>
          </a:p>
          <a:p>
            <a:pPr marL="269875" indent="-269875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32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นำแนวทางการชะลอความเสื่อมของไต มาใช้ในการดูแลผู้ป่วย       ในหน่วยบริการทุกระดับ</a:t>
            </a:r>
          </a:p>
          <a:p>
            <a:pPr marL="269875" indent="-269875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พัฒนาแนวทางการส่งต่อผู้ป่วย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CKD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จาก รพ.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F         M        A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  <a:p>
            <a:pPr marL="269875" indent="-269875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32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เน้นค้นหาผู้ป่วยกลุ่มเสี่ยงต่อ </a:t>
            </a:r>
            <a:r>
              <a:rPr lang="en-US" sz="32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CKD </a:t>
            </a:r>
            <a:r>
              <a:rPr lang="th-TH" sz="32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อื่นๆ เช่น ผู้ป่วยที่ได้รับ </a:t>
            </a:r>
            <a:r>
              <a:rPr lang="en-US" sz="32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NSAIDS </a:t>
            </a:r>
            <a:r>
              <a:rPr lang="th-TH" sz="32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ผู้ป่วยโรคเกาต์ นิ่วในระบบทางเดินปัสสาวะ</a:t>
            </a:r>
            <a:r>
              <a:rPr lang="en-US" sz="32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 </a:t>
            </a:r>
            <a:endParaRPr lang="th-TH" sz="3200" b="1" dirty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  <a:p>
            <a:pPr marL="269875" indent="-269875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รณรงค์สร้างความตระหนักในประชาชน เช่น การซื้อยาชุดกินเอง ยาต้ม ยาหม้อ สมุนไพร </a:t>
            </a:r>
          </a:p>
          <a:p>
            <a:pPr marL="269875" indent="-269875">
              <a:spcBef>
                <a:spcPct val="20000"/>
              </a:spcBef>
              <a:buFont typeface="Arial" pitchFamily="34" charset="0"/>
              <a:buChar char="•"/>
            </a:pPr>
            <a:endParaRPr lang="th-TH" sz="32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cxnSp>
        <p:nvCxnSpPr>
          <p:cNvPr id="3" name="Straight Arrow Connector 8"/>
          <p:cNvCxnSpPr/>
          <p:nvPr/>
        </p:nvCxnSpPr>
        <p:spPr>
          <a:xfrm>
            <a:off x="6443663" y="4149725"/>
            <a:ext cx="503237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8"/>
          <p:cNvCxnSpPr/>
          <p:nvPr/>
        </p:nvCxnSpPr>
        <p:spPr>
          <a:xfrm>
            <a:off x="7451725" y="4149725"/>
            <a:ext cx="50323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สี่เหลี่ยมมุมมน 4"/>
          <p:cNvSpPr/>
          <p:nvPr/>
        </p:nvSpPr>
        <p:spPr>
          <a:xfrm>
            <a:off x="2268538" y="188913"/>
            <a:ext cx="4175125" cy="863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3528392" cy="86409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FreesiaUPC" pitchFamily="34" charset="-34"/>
                <a:cs typeface="FreesiaUPC" pitchFamily="34" charset="-34"/>
              </a:rPr>
              <a:t>ข้อเสนอแนะ</a:t>
            </a:r>
            <a:endParaRPr lang="th-TH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image.png"/>
          <p:cNvPicPr>
            <a:picLocks noChangeAspect="1"/>
          </p:cNvPicPr>
          <p:nvPr/>
        </p:nvPicPr>
        <p:blipFill>
          <a:blip r:embed="rId2" cstate="print"/>
          <a:srcRect l="18748" t="9998" r="17029" b="5833"/>
          <a:stretch>
            <a:fillRect/>
          </a:stretch>
        </p:blipFill>
        <p:spPr bwMode="auto">
          <a:xfrm>
            <a:off x="179388" y="174625"/>
            <a:ext cx="8816975" cy="63690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2531" name="AutoShape 2"/>
          <p:cNvSpPr>
            <a:spLocks/>
          </p:cNvSpPr>
          <p:nvPr/>
        </p:nvSpPr>
        <p:spPr bwMode="auto">
          <a:xfrm rot="-8122983">
            <a:off x="2003425" y="1127125"/>
            <a:ext cx="587375" cy="1949450"/>
          </a:xfrm>
          <a:custGeom>
            <a:avLst/>
            <a:gdLst>
              <a:gd name="T0" fmla="*/ 8202832 w 21600"/>
              <a:gd name="T1" fmla="*/ 132064447 h 21600"/>
              <a:gd name="T2" fmla="*/ 8202832 w 21600"/>
              <a:gd name="T3" fmla="*/ 132064447 h 21600"/>
              <a:gd name="T4" fmla="*/ 8202832 w 21600"/>
              <a:gd name="T5" fmla="*/ 132064447 h 21600"/>
              <a:gd name="T6" fmla="*/ 8202832 w 21600"/>
              <a:gd name="T7" fmla="*/ 1320644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2487"/>
                </a:lnTo>
                <a:lnTo>
                  <a:pt x="16199" y="2487"/>
                </a:lnTo>
                <a:lnTo>
                  <a:pt x="16199" y="19111"/>
                </a:lnTo>
                <a:lnTo>
                  <a:pt x="21599" y="19111"/>
                </a:lnTo>
                <a:lnTo>
                  <a:pt x="10800" y="21599"/>
                </a:lnTo>
                <a:lnTo>
                  <a:pt x="0" y="19111"/>
                </a:lnTo>
                <a:lnTo>
                  <a:pt x="5400" y="19111"/>
                </a:lnTo>
                <a:lnTo>
                  <a:pt x="5400" y="2487"/>
                </a:lnTo>
                <a:lnTo>
                  <a:pt x="0" y="2487"/>
                </a:lnTo>
                <a:close/>
              </a:path>
            </a:pathLst>
          </a:custGeom>
          <a:solidFill>
            <a:srgbClr val="4F81BD"/>
          </a:solidFill>
          <a:ln w="3175" cap="flat" cmpd="sng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lIns="45717" tIns="45717" rIns="45717" bIns="45717" anchor="ctr"/>
          <a:lstStyle/>
          <a:p>
            <a:endParaRPr lang="th-TH"/>
          </a:p>
        </p:txBody>
      </p:sp>
      <p:sp>
        <p:nvSpPr>
          <p:cNvPr id="22532" name="AutoShape 3"/>
          <p:cNvSpPr>
            <a:spLocks/>
          </p:cNvSpPr>
          <p:nvPr/>
        </p:nvSpPr>
        <p:spPr bwMode="auto">
          <a:xfrm rot="10800000">
            <a:off x="4356100" y="1484313"/>
            <a:ext cx="576263" cy="1330325"/>
          </a:xfrm>
          <a:custGeom>
            <a:avLst/>
            <a:gdLst>
              <a:gd name="T0" fmla="*/ 7832551 w 21600"/>
              <a:gd name="T1" fmla="*/ 64587341 h 21600"/>
              <a:gd name="T2" fmla="*/ 7832551 w 21600"/>
              <a:gd name="T3" fmla="*/ 64587341 h 21600"/>
              <a:gd name="T4" fmla="*/ 7832551 w 21600"/>
              <a:gd name="T5" fmla="*/ 64587341 h 21600"/>
              <a:gd name="T6" fmla="*/ 7832551 w 21600"/>
              <a:gd name="T7" fmla="*/ 645873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3465"/>
                </a:lnTo>
                <a:lnTo>
                  <a:pt x="16199" y="3465"/>
                </a:lnTo>
                <a:lnTo>
                  <a:pt x="16199" y="18132"/>
                </a:lnTo>
                <a:lnTo>
                  <a:pt x="21599" y="18132"/>
                </a:lnTo>
                <a:lnTo>
                  <a:pt x="10800" y="21600"/>
                </a:lnTo>
                <a:lnTo>
                  <a:pt x="0" y="18132"/>
                </a:lnTo>
                <a:lnTo>
                  <a:pt x="5400" y="18132"/>
                </a:lnTo>
                <a:lnTo>
                  <a:pt x="5400" y="3465"/>
                </a:lnTo>
                <a:lnTo>
                  <a:pt x="0" y="3465"/>
                </a:lnTo>
                <a:close/>
              </a:path>
            </a:pathLst>
          </a:custGeom>
          <a:solidFill>
            <a:srgbClr val="4F81BD"/>
          </a:solidFill>
          <a:ln w="3175" cap="flat" cmpd="sng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lIns="45717" tIns="45717" rIns="45717" bIns="45717" anchor="ctr"/>
          <a:lstStyle/>
          <a:p>
            <a:endParaRPr lang="th-TH"/>
          </a:p>
        </p:txBody>
      </p:sp>
      <p:sp>
        <p:nvSpPr>
          <p:cNvPr id="22533" name="AutoShape 4"/>
          <p:cNvSpPr>
            <a:spLocks/>
          </p:cNvSpPr>
          <p:nvPr/>
        </p:nvSpPr>
        <p:spPr bwMode="auto">
          <a:xfrm rot="8114036">
            <a:off x="6737350" y="982663"/>
            <a:ext cx="515938" cy="1971675"/>
          </a:xfrm>
          <a:custGeom>
            <a:avLst/>
            <a:gdLst>
              <a:gd name="T0" fmla="*/ 7006417 w 21600"/>
              <a:gd name="T1" fmla="*/ 137774500 h 21600"/>
              <a:gd name="T2" fmla="*/ 7006417 w 21600"/>
              <a:gd name="T3" fmla="*/ 137774500 h 21600"/>
              <a:gd name="T4" fmla="*/ 7006417 w 21600"/>
              <a:gd name="T5" fmla="*/ 137774500 h 21600"/>
              <a:gd name="T6" fmla="*/ 7006417 w 21600"/>
              <a:gd name="T7" fmla="*/ 137774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2101"/>
                </a:lnTo>
                <a:lnTo>
                  <a:pt x="16199" y="2101"/>
                </a:lnTo>
                <a:lnTo>
                  <a:pt x="16199" y="19498"/>
                </a:lnTo>
                <a:lnTo>
                  <a:pt x="21599" y="19498"/>
                </a:lnTo>
                <a:lnTo>
                  <a:pt x="10800" y="21600"/>
                </a:lnTo>
                <a:lnTo>
                  <a:pt x="0" y="19498"/>
                </a:lnTo>
                <a:lnTo>
                  <a:pt x="5400" y="19498"/>
                </a:lnTo>
                <a:lnTo>
                  <a:pt x="5400" y="2101"/>
                </a:lnTo>
                <a:lnTo>
                  <a:pt x="0" y="2101"/>
                </a:lnTo>
                <a:close/>
              </a:path>
            </a:pathLst>
          </a:custGeom>
          <a:solidFill>
            <a:srgbClr val="4F81BD"/>
          </a:solidFill>
          <a:ln w="3175" cap="flat" cmpd="sng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lIns="45717" tIns="45717" rIns="45717" bIns="45717" anchor="ctr"/>
          <a:lstStyle/>
          <a:p>
            <a:endParaRPr lang="th-TH"/>
          </a:p>
        </p:txBody>
      </p:sp>
      <p:sp>
        <p:nvSpPr>
          <p:cNvPr id="22534" name="AutoShape 5"/>
          <p:cNvSpPr>
            <a:spLocks/>
          </p:cNvSpPr>
          <p:nvPr/>
        </p:nvSpPr>
        <p:spPr bwMode="auto">
          <a:xfrm>
            <a:off x="7078663" y="1503363"/>
            <a:ext cx="2084387" cy="325437"/>
          </a:xfrm>
          <a:custGeom>
            <a:avLst/>
            <a:gdLst>
              <a:gd name="T0" fmla="*/ 142976659 w 21600"/>
              <a:gd name="T1" fmla="*/ 3497377 h 21600"/>
              <a:gd name="T2" fmla="*/ 142976659 w 21600"/>
              <a:gd name="T3" fmla="*/ 3497377 h 21600"/>
              <a:gd name="T4" fmla="*/ 142976659 w 21600"/>
              <a:gd name="T5" fmla="*/ 3497377 h 21600"/>
              <a:gd name="T6" fmla="*/ 142976659 w 21600"/>
              <a:gd name="T7" fmla="*/ 349737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1173" tIns="11173" rIns="11173" bIns="11173"/>
          <a:lstStyle/>
          <a:p>
            <a:pPr defTabSz="450850"/>
            <a:r>
              <a:rPr lang="th-TH" sz="2000">
                <a:latin typeface="Helvetica" charset="0"/>
                <a:sym typeface="Helvetica" charset="0"/>
              </a:rPr>
              <a:t>(</a:t>
            </a:r>
            <a:r>
              <a:rPr lang="th-TH" sz="2000" i="1">
                <a:latin typeface="Helvetica" charset="0"/>
                <a:sym typeface="Helvetica" charset="0"/>
              </a:rPr>
              <a:t>Autonomous</a:t>
            </a:r>
            <a:r>
              <a:rPr lang="th-TH" sz="2000">
                <a:latin typeface="Helvetica" charset="0"/>
                <a:sym typeface="Helvetica" charset="0"/>
              </a:rPr>
              <a:t>)</a:t>
            </a:r>
            <a:endParaRPr lang="th-TH"/>
          </a:p>
        </p:txBody>
      </p:sp>
      <p:sp>
        <p:nvSpPr>
          <p:cNvPr id="22535" name="AutoShape 6"/>
          <p:cNvSpPr>
            <a:spLocks/>
          </p:cNvSpPr>
          <p:nvPr/>
        </p:nvSpPr>
        <p:spPr bwMode="auto">
          <a:xfrm>
            <a:off x="2700338" y="6308725"/>
            <a:ext cx="571500" cy="214313"/>
          </a:xfrm>
          <a:prstGeom prst="leftRightArrow">
            <a:avLst>
              <a:gd name="adj1" fmla="val 50000"/>
              <a:gd name="adj2" fmla="val 35160"/>
            </a:avLst>
          </a:prstGeom>
          <a:solidFill>
            <a:srgbClr val="FFFF00"/>
          </a:solidFill>
          <a:ln w="3175">
            <a:solidFill>
              <a:srgbClr val="385D8A"/>
            </a:solidFill>
            <a:round/>
            <a:headEnd/>
            <a:tailEnd/>
          </a:ln>
        </p:spPr>
        <p:txBody>
          <a:bodyPr lIns="45717" tIns="45717" rIns="45717" bIns="45717" anchor="ctr"/>
          <a:lstStyle/>
          <a:p>
            <a:pPr defTabSz="641350"/>
            <a:endParaRPr lang="th-TH" sz="100">
              <a:solidFill>
                <a:srgbClr val="FFFFFF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22536" name="AutoShape 7"/>
          <p:cNvSpPr>
            <a:spLocks/>
          </p:cNvSpPr>
          <p:nvPr/>
        </p:nvSpPr>
        <p:spPr bwMode="auto">
          <a:xfrm>
            <a:off x="5867400" y="6308725"/>
            <a:ext cx="571500" cy="214313"/>
          </a:xfrm>
          <a:prstGeom prst="leftRightArrow">
            <a:avLst>
              <a:gd name="adj1" fmla="val 50000"/>
              <a:gd name="adj2" fmla="val 35160"/>
            </a:avLst>
          </a:prstGeom>
          <a:solidFill>
            <a:srgbClr val="FFFF00"/>
          </a:solidFill>
          <a:ln w="3175">
            <a:solidFill>
              <a:srgbClr val="385D8A"/>
            </a:solidFill>
            <a:round/>
            <a:headEnd/>
            <a:tailEnd/>
          </a:ln>
        </p:spPr>
        <p:txBody>
          <a:bodyPr lIns="45717" tIns="45717" rIns="45717" bIns="45717" anchor="ctr"/>
          <a:lstStyle/>
          <a:p>
            <a:pPr defTabSz="641350"/>
            <a:endParaRPr lang="th-TH" sz="100">
              <a:solidFill>
                <a:srgbClr val="FFFFFF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22537" name="AutoShape 8"/>
          <p:cNvSpPr>
            <a:spLocks/>
          </p:cNvSpPr>
          <p:nvPr/>
        </p:nvSpPr>
        <p:spPr bwMode="auto">
          <a:xfrm>
            <a:off x="3851275" y="6308725"/>
            <a:ext cx="1643063" cy="214313"/>
          </a:xfrm>
          <a:prstGeom prst="leftRightArrow">
            <a:avLst>
              <a:gd name="adj1" fmla="val 50000"/>
              <a:gd name="adj2" fmla="val 35174"/>
            </a:avLst>
          </a:prstGeom>
          <a:solidFill>
            <a:srgbClr val="FFFF00"/>
          </a:solidFill>
          <a:ln w="3175">
            <a:solidFill>
              <a:srgbClr val="385D8A"/>
            </a:solidFill>
            <a:round/>
            <a:headEnd/>
            <a:tailEnd/>
          </a:ln>
        </p:spPr>
        <p:txBody>
          <a:bodyPr lIns="45717" tIns="45717" rIns="45717" bIns="45717" anchor="ctr"/>
          <a:lstStyle/>
          <a:p>
            <a:pPr defTabSz="641350"/>
            <a:endParaRPr lang="th-TH" sz="100">
              <a:solidFill>
                <a:srgbClr val="FFFFFF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22538" name="AutoShape 9"/>
          <p:cNvSpPr>
            <a:spLocks/>
          </p:cNvSpPr>
          <p:nvPr/>
        </p:nvSpPr>
        <p:spPr bwMode="auto">
          <a:xfrm>
            <a:off x="7138988" y="1182688"/>
            <a:ext cx="1727200" cy="387350"/>
          </a:xfrm>
          <a:custGeom>
            <a:avLst/>
            <a:gdLst>
              <a:gd name="T0" fmla="*/ 98165152 w 21600"/>
              <a:gd name="T1" fmla="*/ 4967459 h 21600"/>
              <a:gd name="T2" fmla="*/ 98165152 w 21600"/>
              <a:gd name="T3" fmla="*/ 4967459 h 21600"/>
              <a:gd name="T4" fmla="*/ 98165152 w 21600"/>
              <a:gd name="T5" fmla="*/ 4967459 h 21600"/>
              <a:gd name="T6" fmla="*/ 98165152 w 21600"/>
              <a:gd name="T7" fmla="*/ 496745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1173" tIns="11173" rIns="11173" bIns="11173"/>
          <a:lstStyle/>
          <a:p>
            <a:pPr defTabSz="450850"/>
            <a:r>
              <a:rPr lang="th-TH" sz="2000" b="1">
                <a:latin typeface="TH Kodchasal" charset="0"/>
                <a:sym typeface="TH Kodchasal" charset="0"/>
              </a:rPr>
              <a:t>4 ปี (57-60)</a:t>
            </a:r>
            <a:endParaRPr lang="th-TH" sz="2400"/>
          </a:p>
        </p:txBody>
      </p:sp>
      <p:sp>
        <p:nvSpPr>
          <p:cNvPr id="22539" name="AutoShape 10"/>
          <p:cNvSpPr>
            <a:spLocks/>
          </p:cNvSpPr>
          <p:nvPr/>
        </p:nvSpPr>
        <p:spPr bwMode="auto">
          <a:xfrm>
            <a:off x="4286250" y="855663"/>
            <a:ext cx="125413" cy="90487"/>
          </a:xfrm>
          <a:custGeom>
            <a:avLst/>
            <a:gdLst>
              <a:gd name="T0" fmla="*/ 523763 w 21600"/>
              <a:gd name="T1" fmla="*/ 262517 h 21600"/>
              <a:gd name="T2" fmla="*/ 523763 w 21600"/>
              <a:gd name="T3" fmla="*/ 262517 h 21600"/>
              <a:gd name="T4" fmla="*/ 523763 w 21600"/>
              <a:gd name="T5" fmla="*/ 262517 h 21600"/>
              <a:gd name="T6" fmla="*/ 523763 w 21600"/>
              <a:gd name="T7" fmla="*/ 2625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11173" tIns="11173" rIns="11173" bIns="11173"/>
          <a:lstStyle/>
          <a:p>
            <a:pPr defTabSz="450850"/>
            <a:r>
              <a:rPr lang="th-TH" sz="100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(AHB)</a:t>
            </a:r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image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3213"/>
            <a:ext cx="9142413" cy="838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3555" name="AutoShape 2"/>
          <p:cNvSpPr>
            <a:spLocks/>
          </p:cNvSpPr>
          <p:nvPr/>
        </p:nvSpPr>
        <p:spPr bwMode="auto">
          <a:xfrm>
            <a:off x="1066800" y="990600"/>
            <a:ext cx="7639050" cy="5429250"/>
          </a:xfrm>
          <a:prstGeom prst="triangle">
            <a:avLst>
              <a:gd name="adj" fmla="val 50000"/>
            </a:avLst>
          </a:prstGeom>
          <a:solidFill>
            <a:srgbClr val="205298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defTabSz="690563"/>
            <a:endParaRPr lang="th-TH" sz="1700" dirty="0">
              <a:solidFill>
                <a:srgbClr val="002060"/>
              </a:solidFill>
              <a:cs typeface="Arial" pitchFamily="34" charset="0"/>
              <a:sym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38388" y="4554538"/>
            <a:ext cx="5275262" cy="1306512"/>
            <a:chOff x="0" y="0"/>
            <a:chExt cx="7502526" cy="1857376"/>
          </a:xfrm>
        </p:grpSpPr>
        <p:sp>
          <p:nvSpPr>
            <p:cNvPr id="23599" name="AutoShape 4"/>
            <p:cNvSpPr>
              <a:spLocks/>
            </p:cNvSpPr>
            <p:nvPr/>
          </p:nvSpPr>
          <p:spPr bwMode="auto">
            <a:xfrm>
              <a:off x="6167941" y="0"/>
              <a:ext cx="1334585" cy="1857375"/>
            </a:xfrm>
            <a:custGeom>
              <a:avLst/>
              <a:gdLst>
                <a:gd name="T0" fmla="*/ 41229594 w 21600"/>
                <a:gd name="T1" fmla="*/ 79857487 h 21600"/>
                <a:gd name="T2" fmla="*/ 41229594 w 21600"/>
                <a:gd name="T3" fmla="*/ 79857487 h 21600"/>
                <a:gd name="T4" fmla="*/ 41229594 w 21600"/>
                <a:gd name="T5" fmla="*/ 79857487 h 21600"/>
                <a:gd name="T6" fmla="*/ 41229594 w 21600"/>
                <a:gd name="T7" fmla="*/ 7985748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186" y="21599"/>
                  </a:moveTo>
                  <a:lnTo>
                    <a:pt x="0" y="9197"/>
                  </a:lnTo>
                  <a:lnTo>
                    <a:pt x="9548" y="0"/>
                  </a:lnTo>
                  <a:lnTo>
                    <a:pt x="21600" y="10739"/>
                  </a:lnTo>
                  <a:lnTo>
                    <a:pt x="10186" y="21599"/>
                  </a:lnTo>
                </a:path>
              </a:pathLst>
            </a:custGeom>
            <a:gradFill rotWithShape="0">
              <a:gsLst>
                <a:gs pos="0">
                  <a:srgbClr val="6F6F6F"/>
                </a:gs>
                <a:gs pos="50000">
                  <a:srgbClr val="A1A1A1"/>
                </a:gs>
                <a:gs pos="100000">
                  <a:srgbClr val="C0C0C0"/>
                </a:gs>
              </a:gsLst>
              <a:lin ang="5400000"/>
            </a:gra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th-TH"/>
            </a:p>
          </p:txBody>
        </p:sp>
        <p:sp>
          <p:nvSpPr>
            <p:cNvPr id="23600" name="AutoShape 5"/>
            <p:cNvSpPr>
              <a:spLocks/>
            </p:cNvSpPr>
            <p:nvPr/>
          </p:nvSpPr>
          <p:spPr bwMode="auto">
            <a:xfrm>
              <a:off x="595152" y="0"/>
              <a:ext cx="6167942" cy="799104"/>
            </a:xfrm>
            <a:custGeom>
              <a:avLst/>
              <a:gdLst>
                <a:gd name="T0" fmla="*/ 880636453 w 21600"/>
                <a:gd name="T1" fmla="*/ 14781647 h 21600"/>
                <a:gd name="T2" fmla="*/ 880636453 w 21600"/>
                <a:gd name="T3" fmla="*/ 14781647 h 21600"/>
                <a:gd name="T4" fmla="*/ 880636453 w 21600"/>
                <a:gd name="T5" fmla="*/ 14781647 h 21600"/>
                <a:gd name="T6" fmla="*/ 880636453 w 21600"/>
                <a:gd name="T7" fmla="*/ 14781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1600"/>
                  </a:moveTo>
                  <a:lnTo>
                    <a:pt x="19558" y="21600"/>
                  </a:lnTo>
                  <a:lnTo>
                    <a:pt x="21600" y="0"/>
                  </a:lnTo>
                  <a:lnTo>
                    <a:pt x="2763" y="0"/>
                  </a:lnTo>
                  <a:lnTo>
                    <a:pt x="0" y="21600"/>
                  </a:lnTo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4141A2"/>
                </a:gs>
              </a:gsLst>
              <a:lin ang="2700000"/>
            </a:gra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th-TH"/>
            </a:p>
          </p:txBody>
        </p:sp>
        <p:sp>
          <p:nvSpPr>
            <p:cNvPr id="23601" name="AutoShape 6"/>
            <p:cNvSpPr>
              <a:spLocks/>
            </p:cNvSpPr>
            <p:nvPr/>
          </p:nvSpPr>
          <p:spPr bwMode="auto">
            <a:xfrm>
              <a:off x="0" y="777506"/>
              <a:ext cx="6799164" cy="1079870"/>
            </a:xfrm>
            <a:custGeom>
              <a:avLst/>
              <a:gdLst>
                <a:gd name="T0" fmla="*/ 1070107129 w 21600"/>
                <a:gd name="T1" fmla="*/ 26993503 h 21600"/>
                <a:gd name="T2" fmla="*/ 1070107129 w 21600"/>
                <a:gd name="T3" fmla="*/ 26993503 h 21600"/>
                <a:gd name="T4" fmla="*/ 1070107129 w 21600"/>
                <a:gd name="T5" fmla="*/ 26993503 h 21600"/>
                <a:gd name="T6" fmla="*/ 1070107129 w 21600"/>
                <a:gd name="T7" fmla="*/ 2699350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98" y="0"/>
                  </a:moveTo>
                  <a:lnTo>
                    <a:pt x="196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898" y="0"/>
                  </a:lnTo>
                </a:path>
              </a:pathLst>
            </a:custGeom>
            <a:solidFill>
              <a:srgbClr val="C0C0C0"/>
            </a:soli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th-TH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52738" y="3768725"/>
            <a:ext cx="4179887" cy="1182688"/>
            <a:chOff x="0" y="0"/>
            <a:chExt cx="5943601" cy="1681163"/>
          </a:xfrm>
        </p:grpSpPr>
        <p:sp>
          <p:nvSpPr>
            <p:cNvPr id="23596" name="AutoShape 8"/>
            <p:cNvSpPr>
              <a:spLocks/>
            </p:cNvSpPr>
            <p:nvPr/>
          </p:nvSpPr>
          <p:spPr bwMode="auto">
            <a:xfrm>
              <a:off x="4754880" y="0"/>
              <a:ext cx="1188721" cy="1681163"/>
            </a:xfrm>
            <a:custGeom>
              <a:avLst/>
              <a:gdLst>
                <a:gd name="T0" fmla="*/ 32709696 w 21600"/>
                <a:gd name="T1" fmla="*/ 65423855 h 21600"/>
                <a:gd name="T2" fmla="*/ 32709696 w 21600"/>
                <a:gd name="T3" fmla="*/ 65423855 h 21600"/>
                <a:gd name="T4" fmla="*/ 32709696 w 21600"/>
                <a:gd name="T5" fmla="*/ 65423855 h 21600"/>
                <a:gd name="T6" fmla="*/ 32709696 w 21600"/>
                <a:gd name="T7" fmla="*/ 6542385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030" y="21600"/>
                  </a:moveTo>
                  <a:lnTo>
                    <a:pt x="0" y="7567"/>
                  </a:lnTo>
                  <a:lnTo>
                    <a:pt x="8085" y="0"/>
                  </a:lnTo>
                  <a:lnTo>
                    <a:pt x="21600" y="11906"/>
                  </a:lnTo>
                  <a:lnTo>
                    <a:pt x="11030" y="21600"/>
                  </a:lnTo>
                </a:path>
              </a:pathLst>
            </a:custGeom>
            <a:gradFill rotWithShape="0">
              <a:gsLst>
                <a:gs pos="0">
                  <a:srgbClr val="6F6F6F"/>
                </a:gs>
                <a:gs pos="50000">
                  <a:srgbClr val="A1A1A1"/>
                </a:gs>
                <a:gs pos="100000">
                  <a:srgbClr val="C0C0C0"/>
                </a:gs>
              </a:gsLst>
              <a:lin ang="5400000"/>
            </a:gra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th-TH"/>
            </a:p>
          </p:txBody>
        </p:sp>
        <p:sp>
          <p:nvSpPr>
            <p:cNvPr id="23597" name="AutoShape 9"/>
            <p:cNvSpPr>
              <a:spLocks/>
            </p:cNvSpPr>
            <p:nvPr/>
          </p:nvSpPr>
          <p:spPr bwMode="auto">
            <a:xfrm>
              <a:off x="576348" y="0"/>
              <a:ext cx="4628805" cy="603495"/>
            </a:xfrm>
            <a:custGeom>
              <a:avLst/>
              <a:gdLst>
                <a:gd name="T0" fmla="*/ 495968347 w 21600"/>
                <a:gd name="T1" fmla="*/ 8430714 h 21600"/>
                <a:gd name="T2" fmla="*/ 495968347 w 21600"/>
                <a:gd name="T3" fmla="*/ 8430714 h 21600"/>
                <a:gd name="T4" fmla="*/ 495968347 w 21600"/>
                <a:gd name="T5" fmla="*/ 8430714 h 21600"/>
                <a:gd name="T6" fmla="*/ 495968347 w 21600"/>
                <a:gd name="T7" fmla="*/ 843071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1600"/>
                  </a:moveTo>
                  <a:lnTo>
                    <a:pt x="19565" y="21600"/>
                  </a:lnTo>
                  <a:lnTo>
                    <a:pt x="21600" y="0"/>
                  </a:lnTo>
                  <a:lnTo>
                    <a:pt x="3869" y="61"/>
                  </a:lnTo>
                  <a:lnTo>
                    <a:pt x="0" y="21600"/>
                  </a:lnTo>
                </a:path>
              </a:pathLst>
            </a:custGeom>
            <a:gradFill rotWithShape="0">
              <a:gsLst>
                <a:gs pos="0">
                  <a:srgbClr val="00CC99"/>
                </a:gs>
                <a:gs pos="100000">
                  <a:srgbClr val="005A44"/>
                </a:gs>
              </a:gsLst>
              <a:lin ang="2700000"/>
            </a:gra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th-TH"/>
            </a:p>
          </p:txBody>
        </p:sp>
        <p:sp>
          <p:nvSpPr>
            <p:cNvPr id="23598" name="AutoShape 10"/>
            <p:cNvSpPr>
              <a:spLocks/>
            </p:cNvSpPr>
            <p:nvPr/>
          </p:nvSpPr>
          <p:spPr bwMode="auto">
            <a:xfrm>
              <a:off x="0" y="581941"/>
              <a:ext cx="5367251" cy="1099222"/>
            </a:xfrm>
            <a:custGeom>
              <a:avLst/>
              <a:gdLst>
                <a:gd name="T0" fmla="*/ 666837708 w 21600"/>
                <a:gd name="T1" fmla="*/ 27969656 h 21600"/>
                <a:gd name="T2" fmla="*/ 666837708 w 21600"/>
                <a:gd name="T3" fmla="*/ 27969656 h 21600"/>
                <a:gd name="T4" fmla="*/ 666837708 w 21600"/>
                <a:gd name="T5" fmla="*/ 27969656 h 21600"/>
                <a:gd name="T6" fmla="*/ 666837708 w 21600"/>
                <a:gd name="T7" fmla="*/ 2796965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19202" y="0"/>
                  </a:lnTo>
                  <a:lnTo>
                    <a:pt x="2364" y="0"/>
                  </a:lnTo>
                  <a:lnTo>
                    <a:pt x="0" y="21599"/>
                  </a:lnTo>
                </a:path>
              </a:pathLst>
            </a:custGeom>
            <a:solidFill>
              <a:srgbClr val="C0C0C0"/>
            </a:soli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th-TH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348038" y="2992438"/>
            <a:ext cx="3106737" cy="1025525"/>
            <a:chOff x="0" y="0"/>
            <a:chExt cx="4419601" cy="1457325"/>
          </a:xfrm>
        </p:grpSpPr>
        <p:sp>
          <p:nvSpPr>
            <p:cNvPr id="23593" name="AutoShape 12"/>
            <p:cNvSpPr>
              <a:spLocks/>
            </p:cNvSpPr>
            <p:nvPr/>
          </p:nvSpPr>
          <p:spPr bwMode="auto">
            <a:xfrm>
              <a:off x="3391366" y="0"/>
              <a:ext cx="1028235" cy="1457325"/>
            </a:xfrm>
            <a:custGeom>
              <a:avLst/>
              <a:gdLst>
                <a:gd name="T0" fmla="*/ 24473799 w 21600"/>
                <a:gd name="T1" fmla="*/ 49161981 h 21600"/>
                <a:gd name="T2" fmla="*/ 24473799 w 21600"/>
                <a:gd name="T3" fmla="*/ 49161981 h 21600"/>
                <a:gd name="T4" fmla="*/ 24473799 w 21600"/>
                <a:gd name="T5" fmla="*/ 49161981 h 21600"/>
                <a:gd name="T6" fmla="*/ 24473799 w 21600"/>
                <a:gd name="T7" fmla="*/ 4916198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5858"/>
                  </a:moveTo>
                  <a:lnTo>
                    <a:pt x="12780" y="21599"/>
                  </a:lnTo>
                  <a:lnTo>
                    <a:pt x="21599" y="13524"/>
                  </a:lnTo>
                  <a:lnTo>
                    <a:pt x="6208" y="0"/>
                  </a:lnTo>
                  <a:lnTo>
                    <a:pt x="0" y="5858"/>
                  </a:lnTo>
                </a:path>
              </a:pathLst>
            </a:custGeom>
            <a:gradFill rotWithShape="0">
              <a:gsLst>
                <a:gs pos="0">
                  <a:srgbClr val="B27A09"/>
                </a:gs>
                <a:gs pos="100000">
                  <a:srgbClr val="F4A70C"/>
                </a:gs>
              </a:gsLst>
              <a:lin ang="2700000"/>
            </a:gra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th-TH"/>
            </a:p>
          </p:txBody>
        </p:sp>
        <p:sp>
          <p:nvSpPr>
            <p:cNvPr id="23594" name="AutoShape 13"/>
            <p:cNvSpPr>
              <a:spLocks/>
            </p:cNvSpPr>
            <p:nvPr/>
          </p:nvSpPr>
          <p:spPr bwMode="auto">
            <a:xfrm>
              <a:off x="577253" y="0"/>
              <a:ext cx="3120780" cy="407194"/>
            </a:xfrm>
            <a:custGeom>
              <a:avLst/>
              <a:gdLst>
                <a:gd name="T0" fmla="*/ 225446005 w 21600"/>
                <a:gd name="T1" fmla="*/ 3838124 h 21600"/>
                <a:gd name="T2" fmla="*/ 225446005 w 21600"/>
                <a:gd name="T3" fmla="*/ 3838124 h 21600"/>
                <a:gd name="T4" fmla="*/ 225446005 w 21600"/>
                <a:gd name="T5" fmla="*/ 3838124 h 21600"/>
                <a:gd name="T6" fmla="*/ 225446005 w 21600"/>
                <a:gd name="T7" fmla="*/ 38381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1599"/>
                  </a:moveTo>
                  <a:lnTo>
                    <a:pt x="19548" y="21599"/>
                  </a:lnTo>
                  <a:lnTo>
                    <a:pt x="21599" y="0"/>
                  </a:lnTo>
                  <a:lnTo>
                    <a:pt x="5457" y="0"/>
                  </a:lnTo>
                  <a:lnTo>
                    <a:pt x="0" y="21599"/>
                  </a:lnTo>
                </a:path>
              </a:pathLst>
            </a:custGeom>
            <a:gradFill rotWithShape="0">
              <a:gsLst>
                <a:gs pos="0">
                  <a:srgbClr val="F4A70C"/>
                </a:gs>
                <a:gs pos="100000">
                  <a:srgbClr val="744F06"/>
                </a:gs>
              </a:gsLst>
              <a:lin ang="2700000"/>
            </a:gra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th-TH"/>
            </a:p>
          </p:txBody>
        </p:sp>
        <p:sp>
          <p:nvSpPr>
            <p:cNvPr id="23595" name="AutoShape 14"/>
            <p:cNvSpPr>
              <a:spLocks/>
            </p:cNvSpPr>
            <p:nvPr/>
          </p:nvSpPr>
          <p:spPr bwMode="auto">
            <a:xfrm>
              <a:off x="0" y="385762"/>
              <a:ext cx="4004699" cy="1071563"/>
            </a:xfrm>
            <a:custGeom>
              <a:avLst/>
              <a:gdLst>
                <a:gd name="T0" fmla="*/ 371241118 w 21600"/>
                <a:gd name="T1" fmla="*/ 26579825 h 21600"/>
                <a:gd name="T2" fmla="*/ 371241118 w 21600"/>
                <a:gd name="T3" fmla="*/ 26579825 h 21600"/>
                <a:gd name="T4" fmla="*/ 371241118 w 21600"/>
                <a:gd name="T5" fmla="*/ 26579825 h 21600"/>
                <a:gd name="T6" fmla="*/ 371241118 w 21600"/>
                <a:gd name="T7" fmla="*/ 2657982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1600"/>
                  </a:moveTo>
                  <a:lnTo>
                    <a:pt x="21599" y="21600"/>
                  </a:lnTo>
                  <a:lnTo>
                    <a:pt x="18326" y="0"/>
                  </a:lnTo>
                  <a:lnTo>
                    <a:pt x="3223" y="0"/>
                  </a:lnTo>
                  <a:lnTo>
                    <a:pt x="0" y="21600"/>
                  </a:lnTo>
                </a:path>
              </a:pathLst>
            </a:custGeom>
            <a:gradFill rotWithShape="0">
              <a:gsLst>
                <a:gs pos="0">
                  <a:srgbClr val="FAD58C"/>
                </a:gs>
                <a:gs pos="100000">
                  <a:srgbClr val="F4A70C"/>
                </a:gs>
              </a:gsLst>
              <a:lin ang="2700000"/>
            </a:gra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th-TH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849688" y="2205038"/>
            <a:ext cx="2024062" cy="892175"/>
            <a:chOff x="0" y="0"/>
            <a:chExt cx="2878138" cy="1270001"/>
          </a:xfrm>
        </p:grpSpPr>
        <p:sp>
          <p:nvSpPr>
            <p:cNvPr id="23590" name="AutoShape 16"/>
            <p:cNvSpPr>
              <a:spLocks/>
            </p:cNvSpPr>
            <p:nvPr/>
          </p:nvSpPr>
          <p:spPr bwMode="auto">
            <a:xfrm>
              <a:off x="1978719" y="0"/>
              <a:ext cx="899419" cy="1270000"/>
            </a:xfrm>
            <a:custGeom>
              <a:avLst/>
              <a:gdLst>
                <a:gd name="T0" fmla="*/ 18725819 w 21600"/>
                <a:gd name="T1" fmla="*/ 37335649 h 21600"/>
                <a:gd name="T2" fmla="*/ 18725819 w 21600"/>
                <a:gd name="T3" fmla="*/ 37335649 h 21600"/>
                <a:gd name="T4" fmla="*/ 18725819 w 21600"/>
                <a:gd name="T5" fmla="*/ 37335649 h 21600"/>
                <a:gd name="T6" fmla="*/ 18725819 w 21600"/>
                <a:gd name="T7" fmla="*/ 3733564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769" y="21600"/>
                  </a:moveTo>
                  <a:lnTo>
                    <a:pt x="21600" y="15445"/>
                  </a:lnTo>
                  <a:lnTo>
                    <a:pt x="3720" y="0"/>
                  </a:lnTo>
                  <a:lnTo>
                    <a:pt x="0" y="3252"/>
                  </a:lnTo>
                  <a:lnTo>
                    <a:pt x="14769" y="21600"/>
                  </a:lnTo>
                </a:path>
              </a:pathLst>
            </a:custGeom>
            <a:gradFill rotWithShape="0">
              <a:gsLst>
                <a:gs pos="0">
                  <a:srgbClr val="9A38CA"/>
                </a:gs>
                <a:gs pos="100000">
                  <a:srgbClr val="C247FF"/>
                </a:gs>
              </a:gsLst>
              <a:lin ang="2700000"/>
            </a:gra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th-TH"/>
            </a:p>
          </p:txBody>
        </p:sp>
        <p:sp>
          <p:nvSpPr>
            <p:cNvPr id="23591" name="AutoShape 17"/>
            <p:cNvSpPr>
              <a:spLocks/>
            </p:cNvSpPr>
            <p:nvPr/>
          </p:nvSpPr>
          <p:spPr bwMode="auto">
            <a:xfrm>
              <a:off x="593615" y="0"/>
              <a:ext cx="1547000" cy="193729"/>
            </a:xfrm>
            <a:custGeom>
              <a:avLst/>
              <a:gdLst>
                <a:gd name="T0" fmla="*/ 55398354 w 21600"/>
                <a:gd name="T1" fmla="*/ 868776 h 21600"/>
                <a:gd name="T2" fmla="*/ 55398354 w 21600"/>
                <a:gd name="T3" fmla="*/ 868776 h 21600"/>
                <a:gd name="T4" fmla="*/ 55398354 w 21600"/>
                <a:gd name="T5" fmla="*/ 868776 h 21600"/>
                <a:gd name="T6" fmla="*/ 55398354 w 21600"/>
                <a:gd name="T7" fmla="*/ 86877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1599"/>
                  </a:moveTo>
                  <a:lnTo>
                    <a:pt x="19475" y="21599"/>
                  </a:lnTo>
                  <a:lnTo>
                    <a:pt x="21599" y="0"/>
                  </a:lnTo>
                  <a:lnTo>
                    <a:pt x="6747" y="0"/>
                  </a:lnTo>
                  <a:lnTo>
                    <a:pt x="0" y="21599"/>
                  </a:lnTo>
                </a:path>
              </a:pathLst>
            </a:custGeom>
            <a:gradFill rotWithShape="0">
              <a:gsLst>
                <a:gs pos="0">
                  <a:srgbClr val="C247FF"/>
                </a:gs>
                <a:gs pos="100000">
                  <a:srgbClr val="632482"/>
                </a:gs>
              </a:gsLst>
              <a:lin ang="2700000"/>
            </a:gra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th-TH"/>
            </a:p>
          </p:txBody>
        </p:sp>
        <p:sp>
          <p:nvSpPr>
            <p:cNvPr id="23592" name="AutoShape 18"/>
            <p:cNvSpPr>
              <a:spLocks/>
            </p:cNvSpPr>
            <p:nvPr/>
          </p:nvSpPr>
          <p:spPr bwMode="auto">
            <a:xfrm>
              <a:off x="0" y="172203"/>
              <a:ext cx="2608313" cy="1097798"/>
            </a:xfrm>
            <a:custGeom>
              <a:avLst/>
              <a:gdLst>
                <a:gd name="T0" fmla="*/ 157483784 w 21600"/>
                <a:gd name="T1" fmla="*/ 27897235 h 21600"/>
                <a:gd name="T2" fmla="*/ 157483784 w 21600"/>
                <a:gd name="T3" fmla="*/ 27897235 h 21600"/>
                <a:gd name="T4" fmla="*/ 157483784 w 21600"/>
                <a:gd name="T5" fmla="*/ 27897235 h 21600"/>
                <a:gd name="T6" fmla="*/ 157483784 w 21600"/>
                <a:gd name="T7" fmla="*/ 2789723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16587" y="0"/>
                  </a:lnTo>
                  <a:lnTo>
                    <a:pt x="5024" y="0"/>
                  </a:lnTo>
                  <a:lnTo>
                    <a:pt x="0" y="21599"/>
                  </a:lnTo>
                </a:path>
              </a:pathLst>
            </a:custGeom>
            <a:gradFill rotWithShape="0">
              <a:gsLst>
                <a:gs pos="0">
                  <a:srgbClr val="E0A3FF"/>
                </a:gs>
                <a:gs pos="100000">
                  <a:srgbClr val="C247FF"/>
                </a:gs>
              </a:gsLst>
              <a:lin ang="5400000"/>
            </a:gra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th-TH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267200" y="1447800"/>
            <a:ext cx="949325" cy="755650"/>
            <a:chOff x="-1" y="0"/>
            <a:chExt cx="1349376" cy="1076325"/>
          </a:xfrm>
        </p:grpSpPr>
        <p:sp>
          <p:nvSpPr>
            <p:cNvPr id="23588" name="AutoShape 20"/>
            <p:cNvSpPr>
              <a:spLocks/>
            </p:cNvSpPr>
            <p:nvPr/>
          </p:nvSpPr>
          <p:spPr bwMode="auto">
            <a:xfrm>
              <a:off x="593725" y="0"/>
              <a:ext cx="755650" cy="1076325"/>
            </a:xfrm>
            <a:custGeom>
              <a:avLst/>
              <a:gdLst>
                <a:gd name="T0" fmla="*/ 13217752 w 21600"/>
                <a:gd name="T1" fmla="*/ 26816590 h 21600"/>
                <a:gd name="T2" fmla="*/ 13217752 w 21600"/>
                <a:gd name="T3" fmla="*/ 26816590 h 21600"/>
                <a:gd name="T4" fmla="*/ 13217752 w 21600"/>
                <a:gd name="T5" fmla="*/ 26816590 h 21600"/>
                <a:gd name="T6" fmla="*/ 13217752 w 21600"/>
                <a:gd name="T7" fmla="*/ 2681659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560" y="21600"/>
                  </a:moveTo>
                  <a:lnTo>
                    <a:pt x="21599" y="18242"/>
                  </a:lnTo>
                  <a:lnTo>
                    <a:pt x="0" y="0"/>
                  </a:lnTo>
                  <a:lnTo>
                    <a:pt x="17560" y="21600"/>
                  </a:lnTo>
                </a:path>
              </a:pathLst>
            </a:custGeom>
            <a:gradFill rotWithShape="0">
              <a:gsLst>
                <a:gs pos="0">
                  <a:srgbClr val="78349A"/>
                </a:gs>
                <a:gs pos="50000">
                  <a:srgbClr val="AE4CDF"/>
                </a:gs>
                <a:gs pos="100000">
                  <a:srgbClr val="CC66FF"/>
                </a:gs>
              </a:gsLst>
              <a:lin ang="5400000"/>
            </a:gra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th-TH"/>
            </a:p>
          </p:txBody>
        </p:sp>
        <p:sp>
          <p:nvSpPr>
            <p:cNvPr id="23589" name="AutoShape 21"/>
            <p:cNvSpPr>
              <a:spLocks/>
            </p:cNvSpPr>
            <p:nvPr/>
          </p:nvSpPr>
          <p:spPr bwMode="auto">
            <a:xfrm>
              <a:off x="-1" y="0"/>
              <a:ext cx="1205443" cy="1076325"/>
            </a:xfrm>
            <a:custGeom>
              <a:avLst/>
              <a:gdLst>
                <a:gd name="T0" fmla="*/ 33636438 w 21600"/>
                <a:gd name="T1" fmla="*/ 26816590 h 21600"/>
                <a:gd name="T2" fmla="*/ 33636438 w 21600"/>
                <a:gd name="T3" fmla="*/ 26816590 h 21600"/>
                <a:gd name="T4" fmla="*/ 33636438 w 21600"/>
                <a:gd name="T5" fmla="*/ 26816590 h 21600"/>
                <a:gd name="T6" fmla="*/ 33636438 w 21600"/>
                <a:gd name="T7" fmla="*/ 2681659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10826" y="0"/>
                  </a:lnTo>
                  <a:lnTo>
                    <a:pt x="0" y="21600"/>
                  </a:lnTo>
                </a:path>
              </a:pathLst>
            </a:custGeom>
            <a:solidFill>
              <a:srgbClr val="CC66FF"/>
            </a:soli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th-TH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0638" y="1493838"/>
            <a:ext cx="4432300" cy="4344987"/>
            <a:chOff x="-1" y="0"/>
            <a:chExt cx="6306158" cy="6179520"/>
          </a:xfrm>
        </p:grpSpPr>
        <p:sp>
          <p:nvSpPr>
            <p:cNvPr id="23582" name="Line 23"/>
            <p:cNvSpPr>
              <a:spLocks noChangeShapeType="1"/>
            </p:cNvSpPr>
            <p:nvPr/>
          </p:nvSpPr>
          <p:spPr bwMode="auto">
            <a:xfrm flipH="1">
              <a:off x="18068" y="6157912"/>
              <a:ext cx="2800730" cy="2160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th-TH"/>
            </a:p>
          </p:txBody>
        </p:sp>
        <p:sp>
          <p:nvSpPr>
            <p:cNvPr id="23583" name="Line 24"/>
            <p:cNvSpPr>
              <a:spLocks noChangeShapeType="1"/>
            </p:cNvSpPr>
            <p:nvPr/>
          </p:nvSpPr>
          <p:spPr bwMode="auto">
            <a:xfrm flipH="1">
              <a:off x="18069" y="4904722"/>
              <a:ext cx="3595775" cy="2160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th-TH"/>
            </a:p>
          </p:txBody>
        </p:sp>
        <p:sp>
          <p:nvSpPr>
            <p:cNvPr id="23584" name="Line 25"/>
            <p:cNvSpPr>
              <a:spLocks noChangeShapeType="1"/>
            </p:cNvSpPr>
            <p:nvPr/>
          </p:nvSpPr>
          <p:spPr bwMode="auto">
            <a:xfrm flipH="1">
              <a:off x="18069" y="3629927"/>
              <a:ext cx="4228197" cy="2160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th-TH"/>
            </a:p>
          </p:txBody>
        </p:sp>
        <p:sp>
          <p:nvSpPr>
            <p:cNvPr id="23585" name="Line 26"/>
            <p:cNvSpPr>
              <a:spLocks noChangeShapeType="1"/>
            </p:cNvSpPr>
            <p:nvPr/>
          </p:nvSpPr>
          <p:spPr bwMode="auto">
            <a:xfrm flipH="1">
              <a:off x="-1" y="2376737"/>
              <a:ext cx="4969036" cy="2160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th-TH"/>
            </a:p>
          </p:txBody>
        </p:sp>
        <p:sp>
          <p:nvSpPr>
            <p:cNvPr id="23586" name="Line 27"/>
            <p:cNvSpPr>
              <a:spLocks noChangeShapeType="1"/>
            </p:cNvSpPr>
            <p:nvPr/>
          </p:nvSpPr>
          <p:spPr bwMode="auto">
            <a:xfrm flipH="1">
              <a:off x="18069" y="1101941"/>
              <a:ext cx="5673735" cy="216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th-TH"/>
            </a:p>
          </p:txBody>
        </p:sp>
        <p:sp>
          <p:nvSpPr>
            <p:cNvPr id="23587" name="Line 28"/>
            <p:cNvSpPr>
              <a:spLocks noChangeShapeType="1"/>
            </p:cNvSpPr>
            <p:nvPr/>
          </p:nvSpPr>
          <p:spPr bwMode="auto">
            <a:xfrm flipH="1">
              <a:off x="18069" y="0"/>
              <a:ext cx="6288088" cy="432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lIns="45719" tIns="45719" rIns="45719" bIns="45719"/>
            <a:lstStyle/>
            <a:p>
              <a:endParaRPr lang="th-TH"/>
            </a:p>
          </p:txBody>
        </p:sp>
      </p:grpSp>
      <p:sp>
        <p:nvSpPr>
          <p:cNvPr id="23562" name="Line 29"/>
          <p:cNvSpPr>
            <a:spLocks noChangeShapeType="1"/>
          </p:cNvSpPr>
          <p:nvPr/>
        </p:nvSpPr>
        <p:spPr bwMode="auto">
          <a:xfrm>
            <a:off x="322263" y="1397000"/>
            <a:ext cx="0" cy="750888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 lIns="32145" tIns="32145" rIns="32145" bIns="32145"/>
          <a:lstStyle/>
          <a:p>
            <a:endParaRPr lang="th-TH"/>
          </a:p>
        </p:txBody>
      </p:sp>
      <p:sp>
        <p:nvSpPr>
          <p:cNvPr id="23563" name="Line 30"/>
          <p:cNvSpPr>
            <a:spLocks noChangeShapeType="1"/>
          </p:cNvSpPr>
          <p:nvPr/>
        </p:nvSpPr>
        <p:spPr bwMode="auto">
          <a:xfrm>
            <a:off x="322263" y="2197100"/>
            <a:ext cx="0" cy="885825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 lIns="32145" tIns="32145" rIns="32145" bIns="32145"/>
          <a:lstStyle/>
          <a:p>
            <a:endParaRPr lang="th-TH"/>
          </a:p>
        </p:txBody>
      </p:sp>
      <p:sp>
        <p:nvSpPr>
          <p:cNvPr id="23564" name="Line 31"/>
          <p:cNvSpPr>
            <a:spLocks noChangeShapeType="1"/>
          </p:cNvSpPr>
          <p:nvPr/>
        </p:nvSpPr>
        <p:spPr bwMode="auto">
          <a:xfrm>
            <a:off x="322263" y="3132138"/>
            <a:ext cx="0" cy="885825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 lIns="32145" tIns="32145" rIns="32145" bIns="32145"/>
          <a:lstStyle/>
          <a:p>
            <a:endParaRPr lang="th-TH"/>
          </a:p>
        </p:txBody>
      </p:sp>
      <p:sp>
        <p:nvSpPr>
          <p:cNvPr id="23565" name="Line 32"/>
          <p:cNvSpPr>
            <a:spLocks noChangeShapeType="1"/>
          </p:cNvSpPr>
          <p:nvPr/>
        </p:nvSpPr>
        <p:spPr bwMode="auto">
          <a:xfrm flipH="1">
            <a:off x="322263" y="4067175"/>
            <a:ext cx="0" cy="887413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 lIns="32145" tIns="32145" rIns="32145" bIns="32145"/>
          <a:lstStyle/>
          <a:p>
            <a:endParaRPr lang="th-TH"/>
          </a:p>
        </p:txBody>
      </p:sp>
      <p:sp>
        <p:nvSpPr>
          <p:cNvPr id="23566" name="Line 33"/>
          <p:cNvSpPr>
            <a:spLocks noChangeShapeType="1"/>
          </p:cNvSpPr>
          <p:nvPr/>
        </p:nvSpPr>
        <p:spPr bwMode="auto">
          <a:xfrm>
            <a:off x="322263" y="4999038"/>
            <a:ext cx="0" cy="8191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 lIns="32145" tIns="32145" rIns="32145" bIns="32145"/>
          <a:lstStyle/>
          <a:p>
            <a:endParaRPr lang="th-TH"/>
          </a:p>
        </p:txBody>
      </p:sp>
      <p:sp>
        <p:nvSpPr>
          <p:cNvPr id="5154" name="AutoShape 34"/>
          <p:cNvSpPr>
            <a:spLocks/>
          </p:cNvSpPr>
          <p:nvPr/>
        </p:nvSpPr>
        <p:spPr bwMode="auto">
          <a:xfrm>
            <a:off x="4478338" y="1725613"/>
            <a:ext cx="766762" cy="5254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4704" tIns="54704" rIns="54704" bIns="54704"/>
          <a:lstStyle/>
          <a:p>
            <a:pPr defTabSz="692026">
              <a:defRPr/>
            </a:pPr>
            <a:r>
              <a:rPr lang="th-TH" sz="3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" pitchFamily="34" charset="0"/>
              </a:rPr>
              <a:t>EC</a:t>
            </a:r>
            <a:endParaRPr lang="th-TH" dirty="0"/>
          </a:p>
        </p:txBody>
      </p:sp>
      <p:sp>
        <p:nvSpPr>
          <p:cNvPr id="5155" name="AutoShape 35"/>
          <p:cNvSpPr>
            <a:spLocks/>
          </p:cNvSpPr>
          <p:nvPr/>
        </p:nvSpPr>
        <p:spPr bwMode="auto">
          <a:xfrm>
            <a:off x="4605338" y="4265613"/>
            <a:ext cx="357187" cy="5254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4704" tIns="54704" rIns="54704" bIns="54704"/>
          <a:lstStyle/>
          <a:p>
            <a:pPr defTabSz="692026">
              <a:defRPr/>
            </a:pPr>
            <a:r>
              <a:rPr lang="th-TH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" pitchFamily="34" charset="0"/>
              </a:rPr>
              <a:t>1</a:t>
            </a:r>
            <a:endParaRPr lang="th-TH" dirty="0"/>
          </a:p>
        </p:txBody>
      </p:sp>
      <p:sp>
        <p:nvSpPr>
          <p:cNvPr id="5156" name="AutoShape 36"/>
          <p:cNvSpPr>
            <a:spLocks/>
          </p:cNvSpPr>
          <p:nvPr/>
        </p:nvSpPr>
        <p:spPr bwMode="auto">
          <a:xfrm>
            <a:off x="2949575" y="5867400"/>
            <a:ext cx="3649663" cy="635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4704" tIns="54704" rIns="54704" bIns="54704"/>
          <a:lstStyle/>
          <a:p>
            <a:pPr defTabSz="692026">
              <a:defRPr/>
            </a:pP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  <a:sym typeface="Arial" pitchFamily="34" charset="0"/>
              </a:rPr>
              <a:t>เขตบริการสุขภาพ</a:t>
            </a:r>
            <a:endParaRPr lang="th-TH" sz="4400" b="1" dirty="0">
              <a:solidFill>
                <a:srgbClr val="002060"/>
              </a:solidFill>
              <a:cs typeface="FreesiaUPC" pitchFamily="34" charset="-34"/>
            </a:endParaRPr>
          </a:p>
        </p:txBody>
      </p:sp>
      <p:sp>
        <p:nvSpPr>
          <p:cNvPr id="5157" name="AutoShape 37"/>
          <p:cNvSpPr>
            <a:spLocks/>
          </p:cNvSpPr>
          <p:nvPr/>
        </p:nvSpPr>
        <p:spPr bwMode="auto">
          <a:xfrm>
            <a:off x="52388" y="171450"/>
            <a:ext cx="9037637" cy="688975"/>
          </a:xfrm>
          <a:prstGeom prst="roundRect">
            <a:avLst>
              <a:gd name="adj" fmla="val 11921"/>
            </a:avLst>
          </a:prstGeom>
          <a:gradFill rotWithShape="0">
            <a:gsLst>
              <a:gs pos="0">
                <a:srgbClr val="2F7ADF"/>
              </a:gs>
              <a:gs pos="100000">
                <a:srgbClr val="1C4A87"/>
              </a:gs>
            </a:gsLst>
            <a:lin ang="5400000"/>
          </a:gradFill>
          <a:ln w="12700" cap="flat" cmpd="sng">
            <a:solidFill>
              <a:srgbClr val="FEFFFF"/>
            </a:solidFill>
            <a:prstDash val="solid"/>
            <a:round/>
            <a:headEnd/>
            <a:tailEnd/>
          </a:ln>
          <a:effectLst>
            <a:outerShdw dist="63500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689794">
              <a:defRPr/>
            </a:pPr>
            <a:endParaRPr lang="th-TH" sz="1700" dirty="0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23571" name="Picture 38" descr="image21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82550"/>
            <a:ext cx="731837" cy="6905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159" name="AutoShape 39"/>
          <p:cNvSpPr>
            <a:spLocks/>
          </p:cNvSpPr>
          <p:nvPr/>
        </p:nvSpPr>
        <p:spPr bwMode="auto">
          <a:xfrm>
            <a:off x="763588" y="228600"/>
            <a:ext cx="91440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>
            <a:outerShdw dist="12700" dir="5400000" algn="ctr" rotWithShape="0">
              <a:srgbClr val="000000">
                <a:alpha val="34998"/>
              </a:srgbClr>
            </a:outerShdw>
          </a:effectLst>
        </p:spPr>
        <p:txBody>
          <a:bodyPr lIns="54704" tIns="54704" rIns="54704" bIns="54704" anchor="ctr"/>
          <a:lstStyle/>
          <a:p>
            <a:pPr defTabSz="692026">
              <a:defRPr/>
            </a:pPr>
            <a:r>
              <a:rPr lang="th-TH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reesiaUPC" pitchFamily="34" charset="-34"/>
                <a:sym typeface="Arial" pitchFamily="34" charset="0"/>
              </a:rPr>
              <a:t>การจัดระบบบริการในเขตบริการสุขภาพ</a:t>
            </a:r>
            <a:endParaRPr lang="th-TH" sz="5400" b="1" dirty="0">
              <a:solidFill>
                <a:srgbClr val="FFFF00"/>
              </a:solidFill>
              <a:cs typeface="FreesiaUPC" pitchFamily="34" charset="-34"/>
            </a:endParaRPr>
          </a:p>
        </p:txBody>
      </p:sp>
      <p:sp>
        <p:nvSpPr>
          <p:cNvPr id="5160" name="AutoShape 40"/>
          <p:cNvSpPr>
            <a:spLocks/>
          </p:cNvSpPr>
          <p:nvPr/>
        </p:nvSpPr>
        <p:spPr bwMode="auto">
          <a:xfrm>
            <a:off x="3703638" y="5249863"/>
            <a:ext cx="2316162" cy="482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4704" tIns="54704" rIns="54704" bIns="54704"/>
          <a:lstStyle/>
          <a:p>
            <a:pPr defTabSz="692026">
              <a:defRPr/>
            </a:pPr>
            <a:r>
              <a:rPr lang="th-TH" sz="2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" pitchFamily="34" charset="0"/>
              </a:rPr>
              <a:t>Self</a:t>
            </a:r>
            <a:r>
              <a:rPr lang="th-TH" sz="27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" pitchFamily="34" charset="0"/>
              </a:rPr>
              <a:t> </a:t>
            </a:r>
            <a:r>
              <a:rPr lang="th-TH" sz="27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" pitchFamily="34" charset="0"/>
              </a:rPr>
              <a:t>Care</a:t>
            </a:r>
            <a:endParaRPr lang="th-TH" dirty="0"/>
          </a:p>
        </p:txBody>
      </p:sp>
      <p:sp>
        <p:nvSpPr>
          <p:cNvPr id="5161" name="AutoShape 41"/>
          <p:cNvSpPr>
            <a:spLocks/>
          </p:cNvSpPr>
          <p:nvPr/>
        </p:nvSpPr>
        <p:spPr bwMode="auto">
          <a:xfrm>
            <a:off x="4557713" y="3273425"/>
            <a:ext cx="433387" cy="525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4704" tIns="54704" rIns="54704" bIns="54704"/>
          <a:lstStyle/>
          <a:p>
            <a:pPr defTabSz="692026">
              <a:defRPr/>
            </a:pPr>
            <a:r>
              <a:rPr lang="th-TH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" pitchFamily="34" charset="0"/>
              </a:rPr>
              <a:t>2</a:t>
            </a:r>
            <a:endParaRPr lang="th-TH" dirty="0"/>
          </a:p>
        </p:txBody>
      </p:sp>
      <p:sp>
        <p:nvSpPr>
          <p:cNvPr id="5162" name="AutoShape 42"/>
          <p:cNvSpPr>
            <a:spLocks/>
          </p:cNvSpPr>
          <p:nvPr/>
        </p:nvSpPr>
        <p:spPr bwMode="auto">
          <a:xfrm>
            <a:off x="4562475" y="2400300"/>
            <a:ext cx="357188" cy="5270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4704" tIns="54704" rIns="54704" bIns="54704"/>
          <a:lstStyle/>
          <a:p>
            <a:pPr defTabSz="692026">
              <a:defRPr/>
            </a:pPr>
            <a:r>
              <a:rPr lang="th-TH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" pitchFamily="34" charset="0"/>
              </a:rPr>
              <a:t>3</a:t>
            </a:r>
            <a:endParaRPr lang="th-TH" dirty="0"/>
          </a:p>
        </p:txBody>
      </p:sp>
      <p:sp>
        <p:nvSpPr>
          <p:cNvPr id="23576" name="AutoShape 43"/>
          <p:cNvSpPr>
            <a:spLocks/>
          </p:cNvSpPr>
          <p:nvPr/>
        </p:nvSpPr>
        <p:spPr bwMode="auto">
          <a:xfrm>
            <a:off x="449263" y="3222625"/>
            <a:ext cx="2778125" cy="715963"/>
          </a:xfrm>
          <a:custGeom>
            <a:avLst/>
            <a:gdLst>
              <a:gd name="T0" fmla="*/ 254112517 w 21600"/>
              <a:gd name="T1" fmla="*/ 16906217 h 21600"/>
              <a:gd name="T2" fmla="*/ 254112517 w 21600"/>
              <a:gd name="T3" fmla="*/ 16906217 h 21600"/>
              <a:gd name="T4" fmla="*/ 254112517 w 21600"/>
              <a:gd name="T5" fmla="*/ 16906217 h 21600"/>
              <a:gd name="T6" fmla="*/ 254112517 w 21600"/>
              <a:gd name="T7" fmla="*/ 169062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4704" tIns="54704" rIns="54704" bIns="54704"/>
          <a:lstStyle/>
          <a:p>
            <a:pPr defTabSz="690563"/>
            <a:r>
              <a:rPr lang="th-TH" sz="2000" b="1" dirty="0" err="1">
                <a:solidFill>
                  <a:srgbClr val="FF0000"/>
                </a:solidFill>
                <a:latin typeface="Verdana" pitchFamily="34" charset="0"/>
                <a:sym typeface="Verdana" pitchFamily="34" charset="0"/>
              </a:rPr>
              <a:t>Referral</a:t>
            </a:r>
            <a:r>
              <a:rPr lang="th-TH" sz="2000" b="1" dirty="0">
                <a:solidFill>
                  <a:srgbClr val="FF0000"/>
                </a:solidFill>
                <a:latin typeface="Verdana" pitchFamily="34" charset="0"/>
                <a:sym typeface="Verdana" pitchFamily="34" charset="0"/>
              </a:rPr>
              <a:t> </a:t>
            </a:r>
            <a:r>
              <a:rPr lang="th-TH" sz="2000" b="1" dirty="0" err="1">
                <a:solidFill>
                  <a:srgbClr val="FF0000"/>
                </a:solidFill>
                <a:latin typeface="Verdana" pitchFamily="34" charset="0"/>
                <a:sym typeface="Verdana" pitchFamily="34" charset="0"/>
              </a:rPr>
              <a:t>Cascade</a:t>
            </a:r>
            <a:r>
              <a:rPr lang="th-TH" sz="2000" b="1" dirty="0">
                <a:solidFill>
                  <a:srgbClr val="FF0000"/>
                </a:solidFill>
                <a:latin typeface="Verdana" pitchFamily="34" charset="0"/>
                <a:sym typeface="Verdana" pitchFamily="34" charset="0"/>
              </a:rPr>
              <a:t> </a:t>
            </a:r>
            <a:r>
              <a:rPr lang="th-TH" sz="2000" b="1" dirty="0" err="1">
                <a:solidFill>
                  <a:srgbClr val="FF0000"/>
                </a:solidFill>
                <a:latin typeface="Verdana" pitchFamily="34" charset="0"/>
                <a:sym typeface="Verdana" pitchFamily="34" charset="0"/>
              </a:rPr>
              <a:t>System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3577" name="AutoShape 44"/>
          <p:cNvSpPr>
            <a:spLocks/>
          </p:cNvSpPr>
          <p:nvPr/>
        </p:nvSpPr>
        <p:spPr bwMode="auto">
          <a:xfrm>
            <a:off x="482600" y="2503488"/>
            <a:ext cx="3097213" cy="412750"/>
          </a:xfrm>
          <a:custGeom>
            <a:avLst/>
            <a:gdLst>
              <a:gd name="T0" fmla="*/ 315637864 w 21600"/>
              <a:gd name="T1" fmla="*/ 5615396 h 21600"/>
              <a:gd name="T2" fmla="*/ 315637864 w 21600"/>
              <a:gd name="T3" fmla="*/ 5615396 h 21600"/>
              <a:gd name="T4" fmla="*/ 315637864 w 21600"/>
              <a:gd name="T5" fmla="*/ 5615396 h 21600"/>
              <a:gd name="T6" fmla="*/ 315637864 w 21600"/>
              <a:gd name="T7" fmla="*/ 561539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4704" tIns="54704" rIns="54704" bIns="54704"/>
          <a:lstStyle/>
          <a:p>
            <a:pPr defTabSz="690563"/>
            <a:r>
              <a:rPr lang="th-TH" sz="2000" b="1" dirty="0" err="1">
                <a:solidFill>
                  <a:srgbClr val="FF0000"/>
                </a:solidFill>
                <a:latin typeface="Verdana" pitchFamily="34" charset="0"/>
                <a:sym typeface="Verdana" pitchFamily="34" charset="0"/>
              </a:rPr>
              <a:t>Self</a:t>
            </a:r>
            <a:r>
              <a:rPr lang="th-TH" sz="2000" b="1" dirty="0">
                <a:solidFill>
                  <a:srgbClr val="FF0000"/>
                </a:solidFill>
                <a:latin typeface="Verdana" pitchFamily="34" charset="0"/>
                <a:sym typeface="Verdana" pitchFamily="34" charset="0"/>
              </a:rPr>
              <a:t> </a:t>
            </a:r>
            <a:r>
              <a:rPr lang="th-TH" sz="2000" b="1" dirty="0" err="1">
                <a:solidFill>
                  <a:srgbClr val="FF0000"/>
                </a:solidFill>
                <a:latin typeface="Verdana" pitchFamily="34" charset="0"/>
                <a:sym typeface="Verdana" pitchFamily="34" charset="0"/>
              </a:rPr>
              <a:t>Contained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3578" name="AutoShape 45"/>
          <p:cNvSpPr>
            <a:spLocks/>
          </p:cNvSpPr>
          <p:nvPr/>
        </p:nvSpPr>
        <p:spPr bwMode="auto">
          <a:xfrm>
            <a:off x="479425" y="1570038"/>
            <a:ext cx="3868738" cy="717550"/>
          </a:xfrm>
          <a:custGeom>
            <a:avLst/>
            <a:gdLst>
              <a:gd name="T0" fmla="*/ 492757729 w 21600"/>
              <a:gd name="T1" fmla="*/ 16906217 h 21600"/>
              <a:gd name="T2" fmla="*/ 492757729 w 21600"/>
              <a:gd name="T3" fmla="*/ 16906217 h 21600"/>
              <a:gd name="T4" fmla="*/ 492757729 w 21600"/>
              <a:gd name="T5" fmla="*/ 16906217 h 21600"/>
              <a:gd name="T6" fmla="*/ 492757729 w 21600"/>
              <a:gd name="T7" fmla="*/ 169062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4704" tIns="54704" rIns="54704" bIns="54704"/>
          <a:lstStyle/>
          <a:p>
            <a:pPr defTabSz="690563"/>
            <a:r>
              <a:rPr lang="th-TH" sz="2000" b="1" dirty="0" err="1">
                <a:solidFill>
                  <a:srgbClr val="FF0000"/>
                </a:solidFill>
                <a:latin typeface="Verdana" pitchFamily="34" charset="0"/>
                <a:sym typeface="Verdana" pitchFamily="34" charset="0"/>
              </a:rPr>
              <a:t>Seamless</a:t>
            </a:r>
            <a:r>
              <a:rPr lang="th-TH" sz="2000" b="1" dirty="0">
                <a:solidFill>
                  <a:srgbClr val="FF0000"/>
                </a:solidFill>
                <a:latin typeface="Verdana" pitchFamily="34" charset="0"/>
                <a:sym typeface="Verdana" pitchFamily="34" charset="0"/>
              </a:rPr>
              <a:t> </a:t>
            </a:r>
            <a:r>
              <a:rPr lang="th-TH" sz="2000" b="1" dirty="0" err="1">
                <a:solidFill>
                  <a:srgbClr val="FF0000"/>
                </a:solidFill>
                <a:latin typeface="Verdana" pitchFamily="34" charset="0"/>
                <a:sym typeface="Verdana" pitchFamily="34" charset="0"/>
              </a:rPr>
              <a:t>Service</a:t>
            </a:r>
            <a:r>
              <a:rPr lang="th-TH" sz="2000" b="1" dirty="0">
                <a:solidFill>
                  <a:srgbClr val="FF0000"/>
                </a:solidFill>
                <a:latin typeface="Verdana" pitchFamily="34" charset="0"/>
                <a:sym typeface="Verdana" pitchFamily="34" charset="0"/>
              </a:rPr>
              <a:t> </a:t>
            </a:r>
            <a:r>
              <a:rPr lang="th-TH" sz="2000" b="1" dirty="0" err="1">
                <a:solidFill>
                  <a:srgbClr val="FF0000"/>
                </a:solidFill>
                <a:latin typeface="Verdana" pitchFamily="34" charset="0"/>
                <a:sym typeface="Verdana" pitchFamily="34" charset="0"/>
              </a:rPr>
              <a:t>Management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5166" name="AutoShape 46"/>
          <p:cNvSpPr>
            <a:spLocks/>
          </p:cNvSpPr>
          <p:nvPr/>
        </p:nvSpPr>
        <p:spPr bwMode="auto">
          <a:xfrm>
            <a:off x="5597525" y="3800475"/>
            <a:ext cx="612775" cy="4048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4704" tIns="54704" rIns="54704" bIns="54704"/>
          <a:lstStyle/>
          <a:p>
            <a:pPr defTabSz="692026">
              <a:defRPr/>
            </a:pPr>
            <a:r>
              <a:rPr lang="th-TH" sz="2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" pitchFamily="34" charset="0"/>
              </a:rPr>
              <a:t>RS</a:t>
            </a:r>
            <a:endParaRPr lang="th-TH" dirty="0"/>
          </a:p>
        </p:txBody>
      </p:sp>
      <p:sp>
        <p:nvSpPr>
          <p:cNvPr id="5167" name="AutoShape 47"/>
          <p:cNvSpPr>
            <a:spLocks/>
          </p:cNvSpPr>
          <p:nvPr/>
        </p:nvSpPr>
        <p:spPr bwMode="auto">
          <a:xfrm>
            <a:off x="5094288" y="2849563"/>
            <a:ext cx="633412" cy="404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4704" tIns="54704" rIns="54704" bIns="54704"/>
          <a:lstStyle/>
          <a:p>
            <a:pPr defTabSz="692026">
              <a:defRPr/>
            </a:pPr>
            <a:r>
              <a:rPr lang="th-TH" sz="2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Arial" pitchFamily="34" charset="0"/>
              </a:rPr>
              <a:t>RS</a:t>
            </a:r>
            <a:endParaRPr lang="th-TH" dirty="0"/>
          </a:p>
        </p:txBody>
      </p:sp>
      <p:sp>
        <p:nvSpPr>
          <p:cNvPr id="23581" name="AutoShape 48"/>
          <p:cNvSpPr>
            <a:spLocks/>
          </p:cNvSpPr>
          <p:nvPr/>
        </p:nvSpPr>
        <p:spPr bwMode="auto">
          <a:xfrm>
            <a:off x="5902325" y="1087438"/>
            <a:ext cx="3170238" cy="2881312"/>
          </a:xfrm>
          <a:custGeom>
            <a:avLst/>
            <a:gdLst>
              <a:gd name="T0" fmla="*/ 330836157 w 21600"/>
              <a:gd name="T1" fmla="*/ 273456875 h 21600"/>
              <a:gd name="T2" fmla="*/ 330836157 w 21600"/>
              <a:gd name="T3" fmla="*/ 273456875 h 21600"/>
              <a:gd name="T4" fmla="*/ 330836157 w 21600"/>
              <a:gd name="T5" fmla="*/ 273456875 h 21600"/>
              <a:gd name="T6" fmla="*/ 330836157 w 21600"/>
              <a:gd name="T7" fmla="*/ 2734568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4704" tIns="54704" rIns="54704" bIns="54704"/>
          <a:lstStyle/>
          <a:p>
            <a:pPr algn="r" defTabSz="690563"/>
            <a:r>
              <a:rPr lang="th-TH" sz="1700" b="1" dirty="0">
                <a:solidFill>
                  <a:schemeClr val="accent2"/>
                </a:solidFill>
                <a:cs typeface="Arial" pitchFamily="34" charset="0"/>
                <a:sym typeface="Arial" pitchFamily="34" charset="0"/>
              </a:rPr>
              <a:t>“เขตบริการสุขภาพ”</a:t>
            </a:r>
            <a:endParaRPr lang="th-TH" sz="1700" dirty="0">
              <a:solidFill>
                <a:schemeClr val="accent2"/>
              </a:solidFill>
              <a:cs typeface="Arial" pitchFamily="34" charset="0"/>
              <a:sym typeface="Arial" pitchFamily="34" charset="0"/>
            </a:endParaRPr>
          </a:p>
          <a:p>
            <a:pPr algn="r" defTabSz="690563"/>
            <a:r>
              <a:rPr lang="th-TH" sz="1700" b="1" dirty="0">
                <a:cs typeface="Arial" pitchFamily="34" charset="0"/>
                <a:sym typeface="Arial" pitchFamily="34" charset="0"/>
              </a:rPr>
              <a:t>: จัดบริการสำหรับประชาชน 4-5 ล้านคน โดยเน้นบริการตาม</a:t>
            </a:r>
            <a:r>
              <a:rPr lang="th-TH" sz="1700" b="1" dirty="0" err="1">
                <a:cs typeface="Arial" pitchFamily="34" charset="0"/>
                <a:sym typeface="Arial" pitchFamily="34" charset="0"/>
              </a:rPr>
              <a:t>Service</a:t>
            </a:r>
            <a:r>
              <a:rPr lang="th-TH" sz="1700" b="1" dirty="0">
                <a:cs typeface="Arial" pitchFamily="34" charset="0"/>
                <a:sym typeface="Arial" pitchFamily="34" charset="0"/>
              </a:rPr>
              <a:t> </a:t>
            </a:r>
            <a:r>
              <a:rPr lang="th-TH" sz="1700" b="1" dirty="0" err="1">
                <a:cs typeface="Arial" pitchFamily="34" charset="0"/>
                <a:sym typeface="Arial" pitchFamily="34" charset="0"/>
              </a:rPr>
              <a:t>Plan</a:t>
            </a:r>
            <a:r>
              <a:rPr lang="th-TH" sz="1700" b="1" dirty="0">
                <a:cs typeface="Arial" pitchFamily="34" charset="0"/>
                <a:sym typeface="Arial" pitchFamily="34" charset="0"/>
              </a:rPr>
              <a:t> 10 สาขา พัฒนาปฐมภูมิสมบูรณ์แบบ ครอบคลุมพัฒนาทุติยภูมิที่สำคัญ จำเป็นให้เบ็ดเสร็จในเขตบริการสุขภาพทุกระดับด้วยคุณภาพ มาตรฐาน</a:t>
            </a:r>
            <a:endParaRPr lang="th-TH" sz="1700" dirty="0">
              <a:cs typeface="Arial" pitchFamily="34" charset="0"/>
              <a:sym typeface="Arial" pitchFamily="34" charset="0"/>
            </a:endParaRPr>
          </a:p>
          <a:p>
            <a:pPr algn="r" defTabSz="690563"/>
            <a:r>
              <a:rPr lang="th-TH" sz="1700" b="1" dirty="0">
                <a:cs typeface="Arial" pitchFamily="34" charset="0"/>
                <a:sym typeface="Arial" pitchFamily="34" charset="0"/>
              </a:rPr>
              <a:t>จัดปัจจัยสนับสนุน คน เงิน ของ</a:t>
            </a:r>
            <a:endParaRPr lang="th-TH" sz="1700" dirty="0">
              <a:cs typeface="Arial" pitchFamily="34" charset="0"/>
              <a:sym typeface="Arial" pitchFamily="34" charset="0"/>
            </a:endParaRPr>
          </a:p>
          <a:p>
            <a:pPr algn="r" defTabSz="690563"/>
            <a:r>
              <a:rPr lang="th-TH" sz="1700" b="1" dirty="0">
                <a:cs typeface="Arial" pitchFamily="34" charset="0"/>
                <a:sym typeface="Arial" pitchFamily="34" charset="0"/>
              </a:rPr>
              <a:t>ที่เพียงพอพัฒนา</a:t>
            </a:r>
            <a:endParaRPr lang="th-TH" sz="1700" dirty="0">
              <a:cs typeface="Arial" pitchFamily="34" charset="0"/>
              <a:sym typeface="Arial" pitchFamily="34" charset="0"/>
            </a:endParaRPr>
          </a:p>
          <a:p>
            <a:pPr algn="r" defTabSz="690563"/>
            <a:r>
              <a:rPr lang="th-TH" sz="1700" b="1" dirty="0">
                <a:cs typeface="Arial" pitchFamily="34" charset="0"/>
                <a:sym typeface="Arial" pitchFamily="34" charset="0"/>
              </a:rPr>
              <a:t>ระบบบริหารจัดการ</a:t>
            </a:r>
            <a:endParaRPr lang="th-TH" sz="1700" dirty="0">
              <a:cs typeface="Arial" pitchFamily="34" charset="0"/>
              <a:sym typeface="Arial" pitchFamily="34" charset="0"/>
            </a:endParaRPr>
          </a:p>
          <a:p>
            <a:pPr algn="r" defTabSz="690563"/>
            <a:r>
              <a:rPr lang="th-TH" sz="1700" b="1" dirty="0">
                <a:cs typeface="Arial" pitchFamily="34" charset="0"/>
                <a:sym typeface="Arial" pitchFamily="34" charset="0"/>
              </a:rPr>
              <a:t>ภายใต้ </a:t>
            </a:r>
            <a:r>
              <a:rPr lang="th-TH" sz="1700" b="1" dirty="0" err="1">
                <a:cs typeface="Arial" pitchFamily="34" charset="0"/>
                <a:sym typeface="Arial" pitchFamily="34" charset="0"/>
              </a:rPr>
              <a:t>คกก.</a:t>
            </a:r>
            <a:r>
              <a:rPr lang="th-TH" sz="1700" b="1" dirty="0">
                <a:cs typeface="Arial" pitchFamily="34" charset="0"/>
                <a:sym typeface="Arial" pitchFamily="34" charset="0"/>
              </a:rPr>
              <a:t>เขตบริการสุขภาพ</a:t>
            </a:r>
            <a:endParaRPr lang="th-TH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4538"/>
            <a:ext cx="9142413" cy="5715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4579" name="AutoShape 2"/>
          <p:cNvSpPr>
            <a:spLocks/>
          </p:cNvSpPr>
          <p:nvPr/>
        </p:nvSpPr>
        <p:spPr bwMode="auto">
          <a:xfrm>
            <a:off x="285750" y="1111250"/>
            <a:ext cx="8742363" cy="9525"/>
          </a:xfrm>
          <a:custGeom>
            <a:avLst/>
            <a:gdLst>
              <a:gd name="T0" fmla="*/ 2147483647 w 21600"/>
              <a:gd name="T1" fmla="*/ 2625 h 21600"/>
              <a:gd name="T2" fmla="*/ 2147483647 w 21600"/>
              <a:gd name="T3" fmla="*/ 2625 h 21600"/>
              <a:gd name="T4" fmla="*/ 2147483647 w 21600"/>
              <a:gd name="T5" fmla="*/ 2625 h 21600"/>
              <a:gd name="T6" fmla="*/ 2147483647 w 21600"/>
              <a:gd name="T7" fmla="*/ 26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DE585B"/>
              </a:gs>
              <a:gs pos="100000">
                <a:srgbClr val="67292A">
                  <a:alpha val="0"/>
                </a:srgbClr>
              </a:gs>
            </a:gsLst>
            <a:path path="rect">
              <a:fillToRect l="37720" t="-19635" r="62280" b="119635"/>
            </a:path>
          </a:gradFill>
          <a:ln w="12700" cap="flat" cmpd="sng">
            <a:noFill/>
            <a:prstDash val="solid"/>
            <a:miter lim="0"/>
            <a:headEnd/>
            <a:tailEnd/>
          </a:ln>
        </p:spPr>
        <p:txBody>
          <a:bodyPr lIns="45717" tIns="45717" rIns="45717" bIns="45717" anchor="ctr"/>
          <a:lstStyle/>
          <a:p>
            <a:endParaRPr lang="th-TH"/>
          </a:p>
        </p:txBody>
      </p:sp>
      <p:sp>
        <p:nvSpPr>
          <p:cNvPr id="6147" name="AutoShape 3"/>
          <p:cNvSpPr>
            <a:spLocks/>
          </p:cNvSpPr>
          <p:nvPr/>
        </p:nvSpPr>
        <p:spPr bwMode="auto">
          <a:xfrm>
            <a:off x="2855913" y="39688"/>
            <a:ext cx="5883275" cy="6937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92475" tIns="92475" rIns="92475" bIns="92475"/>
          <a:lstStyle/>
          <a:p>
            <a:pPr defTabSz="914145">
              <a:defRPr/>
            </a:pPr>
            <a:r>
              <a:rPr lang="th-TH" sz="3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สำนักงานเขตบริการสุขภาพ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6148" name="AutoShape 4"/>
          <p:cNvSpPr>
            <a:spLocks/>
          </p:cNvSpPr>
          <p:nvPr/>
        </p:nvSpPr>
        <p:spPr bwMode="auto">
          <a:xfrm flipH="1">
            <a:off x="1647825" y="3816350"/>
            <a:ext cx="46038" cy="1677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304"/>
                </a:moveTo>
                <a:lnTo>
                  <a:pt x="5399" y="21304"/>
                </a:lnTo>
                <a:lnTo>
                  <a:pt x="5399" y="0"/>
                </a:lnTo>
                <a:lnTo>
                  <a:pt x="16199" y="0"/>
                </a:lnTo>
                <a:lnTo>
                  <a:pt x="16199" y="21304"/>
                </a:lnTo>
                <a:lnTo>
                  <a:pt x="21599" y="21304"/>
                </a:lnTo>
                <a:lnTo>
                  <a:pt x="10800" y="21599"/>
                </a:lnTo>
                <a:close/>
              </a:path>
            </a:pathLst>
          </a:custGeom>
          <a:solidFill>
            <a:srgbClr val="62A2DC"/>
          </a:solidFill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lIns="45717" tIns="45717" rIns="45717" bIns="45717" anchor="ctr"/>
          <a:lstStyle/>
          <a:p>
            <a:pPr defTabSz="914145">
              <a:defRPr/>
            </a:pPr>
            <a:endParaRPr lang="th-T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Arial" pitchFamily="34" charset="0"/>
            </a:endParaRPr>
          </a:p>
        </p:txBody>
      </p:sp>
      <p:sp>
        <p:nvSpPr>
          <p:cNvPr id="6149" name="AutoShape 5"/>
          <p:cNvSpPr>
            <a:spLocks/>
          </p:cNvSpPr>
          <p:nvPr/>
        </p:nvSpPr>
        <p:spPr bwMode="auto">
          <a:xfrm>
            <a:off x="7126288" y="2614613"/>
            <a:ext cx="1181100" cy="6619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92475" tIns="92475" rIns="92475" bIns="92475"/>
          <a:lstStyle/>
          <a:p>
            <a:pPr defTabSz="914145">
              <a:defRPr/>
            </a:pPr>
            <a:r>
              <a:rPr lang="th-TH" sz="3400" b="1" dirty="0" err="1">
                <a:solidFill>
                  <a:srgbClr val="F1974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COO</a:t>
            </a:r>
            <a:endParaRPr lang="th-TH" dirty="0"/>
          </a:p>
        </p:txBody>
      </p:sp>
      <p:sp>
        <p:nvSpPr>
          <p:cNvPr id="6150" name="AutoShape 6"/>
          <p:cNvSpPr>
            <a:spLocks/>
          </p:cNvSpPr>
          <p:nvPr/>
        </p:nvSpPr>
        <p:spPr bwMode="auto">
          <a:xfrm>
            <a:off x="4708525" y="1354138"/>
            <a:ext cx="1354138" cy="765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92475" tIns="92475" rIns="92475" bIns="92475"/>
          <a:lstStyle/>
          <a:p>
            <a:pPr defTabSz="914145">
              <a:defRPr/>
            </a:pPr>
            <a:r>
              <a:rPr lang="th-TH" sz="4100" b="1" dirty="0" err="1">
                <a:solidFill>
                  <a:srgbClr val="F1974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Arial" pitchFamily="34" charset="0"/>
              </a:rPr>
              <a:t>CEO</a:t>
            </a:r>
            <a:endParaRPr lang="th-TH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2788" y="4071938"/>
            <a:ext cx="1747837" cy="971550"/>
            <a:chOff x="0" y="3430"/>
            <a:chExt cx="2483556" cy="1384019"/>
          </a:xfrm>
        </p:grpSpPr>
        <p:sp>
          <p:nvSpPr>
            <p:cNvPr id="6152" name="AutoShape 8"/>
            <p:cNvSpPr>
              <a:spLocks/>
            </p:cNvSpPr>
            <p:nvPr/>
          </p:nvSpPr>
          <p:spPr bwMode="auto">
            <a:xfrm>
              <a:off x="0" y="3430"/>
              <a:ext cx="2483556" cy="1384019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/>
            </a:gradFill>
            <a:ln w="12700" cap="flat" cmpd="sng">
              <a:noFill/>
              <a:prstDash val="solid"/>
              <a:miter lim="0"/>
              <a:headEnd/>
              <a:tailEnd/>
            </a:ln>
            <a:effectLst>
              <a:outerShdw dist="254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65022" tIns="65022" rIns="65022" bIns="65022" anchor="ctr"/>
            <a:lstStyle/>
            <a:p>
              <a:pPr defTabSz="914145">
                <a:defRPr/>
              </a:pPr>
              <a:endParaRPr lang="th-TH" b="1" dirty="0">
                <a:solidFill>
                  <a:srgbClr val="30303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  <a:sym typeface="TH SarabunPSK" pitchFamily="34" charset="-34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67516" y="52406"/>
              <a:ext cx="2348522" cy="1286067"/>
              <a:chOff x="-1" y="52406"/>
              <a:chExt cx="2348522" cy="1286067"/>
            </a:xfrm>
          </p:grpSpPr>
          <p:sp>
            <p:nvSpPr>
              <p:cNvPr id="24631" name="AutoShape 10"/>
              <p:cNvSpPr>
                <a:spLocks/>
              </p:cNvSpPr>
              <p:nvPr/>
            </p:nvSpPr>
            <p:spPr bwMode="auto">
              <a:xfrm>
                <a:off x="0" y="52406"/>
                <a:ext cx="2348521" cy="1286067"/>
              </a:xfrm>
              <a:custGeom>
                <a:avLst/>
                <a:gdLst>
                  <a:gd name="T0" fmla="*/ 127674852 w 21600"/>
                  <a:gd name="T1" fmla="*/ 38286335 h 21600"/>
                  <a:gd name="T2" fmla="*/ 127674852 w 21600"/>
                  <a:gd name="T3" fmla="*/ 38286335 h 21600"/>
                  <a:gd name="T4" fmla="*/ 127674852 w 21600"/>
                  <a:gd name="T5" fmla="*/ 38286335 h 21600"/>
                  <a:gd name="T6" fmla="*/ 127674852 w 21600"/>
                  <a:gd name="T7" fmla="*/ 3828633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lIns="65022" tIns="65022" rIns="65022" bIns="65022" anchor="ctr"/>
              <a:lstStyle/>
              <a:p>
                <a:endParaRPr lang="th-TH"/>
              </a:p>
            </p:txBody>
          </p:sp>
          <p:sp>
            <p:nvSpPr>
              <p:cNvPr id="24632" name="AutoShape 11"/>
              <p:cNvSpPr>
                <a:spLocks/>
              </p:cNvSpPr>
              <p:nvPr/>
            </p:nvSpPr>
            <p:spPr bwMode="auto">
              <a:xfrm>
                <a:off x="0" y="105326"/>
                <a:ext cx="2348521" cy="1180228"/>
              </a:xfrm>
              <a:custGeom>
                <a:avLst/>
                <a:gdLst>
                  <a:gd name="T0" fmla="*/ 127674852 w 21600"/>
                  <a:gd name="T1" fmla="*/ 32243940 h 21600"/>
                  <a:gd name="T2" fmla="*/ 127674852 w 21600"/>
                  <a:gd name="T3" fmla="*/ 32243940 h 21600"/>
                  <a:gd name="T4" fmla="*/ 127674852 w 21600"/>
                  <a:gd name="T5" fmla="*/ 32243940 h 21600"/>
                  <a:gd name="T6" fmla="*/ 127674852 w 21600"/>
                  <a:gd name="T7" fmla="*/ 3224394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131524" tIns="131524" rIns="131524" bIns="131524" anchor="ctr"/>
              <a:lstStyle/>
              <a:p>
                <a:pPr defTabSz="912813"/>
                <a:r>
                  <a:rPr lang="th-TH" sz="2200" b="1">
                    <a:solidFill>
                      <a:srgbClr val="303030"/>
                    </a:solidFill>
                    <a:latin typeface="TH SarabunPSK" pitchFamily="34" charset="-34"/>
                    <a:cs typeface="TH SarabunPSK" pitchFamily="34" charset="-34"/>
                    <a:sym typeface="TH SarabunPSK" pitchFamily="34" charset="-34"/>
                  </a:rPr>
                  <a:t>พัฒนายุทธศาสตร์</a:t>
                </a:r>
                <a:endParaRPr lang="th-TH"/>
              </a:p>
            </p:txBody>
          </p:sp>
        </p:grpSp>
      </p:grpSp>
      <p:sp>
        <p:nvSpPr>
          <p:cNvPr id="6156" name="AutoShape 12"/>
          <p:cNvSpPr>
            <a:spLocks/>
          </p:cNvSpPr>
          <p:nvPr/>
        </p:nvSpPr>
        <p:spPr bwMode="auto">
          <a:xfrm>
            <a:off x="3367088" y="3825875"/>
            <a:ext cx="44450" cy="17065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310"/>
                </a:moveTo>
                <a:lnTo>
                  <a:pt x="5400" y="21310"/>
                </a:lnTo>
                <a:lnTo>
                  <a:pt x="5400" y="0"/>
                </a:lnTo>
                <a:lnTo>
                  <a:pt x="16199" y="0"/>
                </a:lnTo>
                <a:lnTo>
                  <a:pt x="16199" y="21310"/>
                </a:lnTo>
                <a:lnTo>
                  <a:pt x="21600" y="2131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62A2DC"/>
          </a:solidFill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lIns="45717" tIns="45717" rIns="45717" bIns="45717" anchor="ctr"/>
          <a:lstStyle/>
          <a:p>
            <a:pPr defTabSz="914145">
              <a:defRPr/>
            </a:pPr>
            <a:endParaRPr lang="th-T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Arial" pitchFamily="34" charset="0"/>
            </a:endParaRPr>
          </a:p>
        </p:txBody>
      </p:sp>
      <p:sp>
        <p:nvSpPr>
          <p:cNvPr id="6157" name="AutoShape 13"/>
          <p:cNvSpPr>
            <a:spLocks/>
          </p:cNvSpPr>
          <p:nvPr/>
        </p:nvSpPr>
        <p:spPr bwMode="auto">
          <a:xfrm>
            <a:off x="5122863" y="5119688"/>
            <a:ext cx="47625" cy="412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0400"/>
                </a:moveTo>
                <a:lnTo>
                  <a:pt x="5399" y="20400"/>
                </a:lnTo>
                <a:lnTo>
                  <a:pt x="5399" y="0"/>
                </a:lnTo>
                <a:lnTo>
                  <a:pt x="16199" y="0"/>
                </a:lnTo>
                <a:lnTo>
                  <a:pt x="16199" y="20400"/>
                </a:lnTo>
                <a:lnTo>
                  <a:pt x="21599" y="20400"/>
                </a:lnTo>
                <a:lnTo>
                  <a:pt x="10800" y="21599"/>
                </a:lnTo>
                <a:close/>
              </a:path>
            </a:pathLst>
          </a:custGeom>
          <a:solidFill>
            <a:srgbClr val="62A2DC"/>
          </a:solidFill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lIns="45717" tIns="45717" rIns="45717" bIns="45717" anchor="ctr"/>
          <a:lstStyle/>
          <a:p>
            <a:pPr defTabSz="914145">
              <a:defRPr/>
            </a:pPr>
            <a:endParaRPr lang="th-T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Arial" pitchFamily="34" charset="0"/>
            </a:endParaRPr>
          </a:p>
        </p:txBody>
      </p:sp>
      <p:sp>
        <p:nvSpPr>
          <p:cNvPr id="6158" name="AutoShape 14"/>
          <p:cNvSpPr>
            <a:spLocks/>
          </p:cNvSpPr>
          <p:nvPr/>
        </p:nvSpPr>
        <p:spPr bwMode="auto">
          <a:xfrm>
            <a:off x="7972425" y="3825875"/>
            <a:ext cx="46038" cy="1157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171"/>
                </a:moveTo>
                <a:lnTo>
                  <a:pt x="5399" y="21171"/>
                </a:lnTo>
                <a:lnTo>
                  <a:pt x="5399" y="0"/>
                </a:lnTo>
                <a:lnTo>
                  <a:pt x="16199" y="0"/>
                </a:lnTo>
                <a:lnTo>
                  <a:pt x="16199" y="21171"/>
                </a:lnTo>
                <a:lnTo>
                  <a:pt x="21599" y="21171"/>
                </a:lnTo>
                <a:lnTo>
                  <a:pt x="10800" y="21599"/>
                </a:lnTo>
                <a:close/>
              </a:path>
            </a:pathLst>
          </a:custGeom>
          <a:solidFill>
            <a:srgbClr val="62A2DC"/>
          </a:solidFill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lIns="45717" tIns="45717" rIns="45717" bIns="45717" anchor="ctr"/>
          <a:lstStyle/>
          <a:p>
            <a:pPr defTabSz="914145">
              <a:defRPr/>
            </a:pPr>
            <a:endParaRPr lang="th-T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Arial" pitchFamily="34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619375" y="4121150"/>
            <a:ext cx="1646238" cy="971550"/>
            <a:chOff x="-1" y="292426"/>
            <a:chExt cx="2343575" cy="1384019"/>
          </a:xfrm>
        </p:grpSpPr>
        <p:sp>
          <p:nvSpPr>
            <p:cNvPr id="6160" name="AutoShape 16"/>
            <p:cNvSpPr>
              <a:spLocks/>
            </p:cNvSpPr>
            <p:nvPr/>
          </p:nvSpPr>
          <p:spPr bwMode="auto">
            <a:xfrm>
              <a:off x="-1" y="292426"/>
              <a:ext cx="2343575" cy="1384019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/>
            </a:gradFill>
            <a:ln w="12700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65022" tIns="65022" rIns="65022" bIns="65022" anchor="ctr"/>
            <a:lstStyle/>
            <a:p>
              <a:pPr defTabSz="914145">
                <a:defRPr/>
              </a:pPr>
              <a:endParaRPr lang="th-TH" b="1" dirty="0">
                <a:solidFill>
                  <a:srgbClr val="30303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  <a:sym typeface="TH SarabunPSK" pitchFamily="34" charset="-34"/>
              </a:endParaRPr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67480" y="341402"/>
              <a:ext cx="2208613" cy="1286066"/>
              <a:chOff x="0" y="341402"/>
              <a:chExt cx="2208613" cy="1286066"/>
            </a:xfrm>
          </p:grpSpPr>
          <p:sp>
            <p:nvSpPr>
              <p:cNvPr id="6162" name="AutoShape 18"/>
              <p:cNvSpPr>
                <a:spLocks/>
              </p:cNvSpPr>
              <p:nvPr/>
            </p:nvSpPr>
            <p:spPr bwMode="auto">
              <a:xfrm>
                <a:off x="317" y="342178"/>
                <a:ext cx="2207978" cy="12845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/>
              </a:gradFill>
              <a:ln w="12700" cap="flat" cmpd="sng">
                <a:noFill/>
                <a:prstDash val="solid"/>
                <a:miter lim="0"/>
                <a:headEnd/>
                <a:tailEnd/>
              </a:ln>
              <a:effectLst>
                <a:outerShdw dist="254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65022" tIns="65022" rIns="65022" bIns="65022" anchor="ctr"/>
              <a:lstStyle/>
              <a:p>
                <a:pPr defTabSz="914145">
                  <a:defRPr/>
                </a:pPr>
                <a:endParaRPr lang="th-TH" sz="3100" b="1" dirty="0">
                  <a:latin typeface="Helvetica" charset="0"/>
                  <a:ea typeface="Helvetica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6163" name="AutoShape 19"/>
              <p:cNvSpPr>
                <a:spLocks/>
              </p:cNvSpPr>
              <p:nvPr/>
            </p:nvSpPr>
            <p:spPr bwMode="auto">
              <a:xfrm>
                <a:off x="317" y="394193"/>
                <a:ext cx="2207978" cy="11804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>
                <a:outerShdw dist="25400" dir="5400000" algn="ctr" rotWithShape="0">
                  <a:srgbClr val="000000">
                    <a:alpha val="34999"/>
                  </a:srgbClr>
                </a:outerShdw>
              </a:effectLst>
            </p:spPr>
            <p:txBody>
              <a:bodyPr lIns="131524" tIns="131524" rIns="131524" bIns="131524" anchor="ctr"/>
              <a:lstStyle/>
              <a:p>
                <a:pPr defTabSz="914145">
                  <a:defRPr/>
                </a:pPr>
                <a:r>
                  <a:rPr lang="th-TH" sz="2200" b="1" dirty="0">
                    <a:solidFill>
                      <a:srgbClr val="303030"/>
                    </a:solidFill>
                    <a:latin typeface="TH SarabunPSK" pitchFamily="34" charset="-34"/>
                    <a:cs typeface="TH SarabunPSK" pitchFamily="34" charset="-34"/>
                    <a:sym typeface="TH SarabunPSK" pitchFamily="34" charset="-34"/>
                  </a:rPr>
                  <a:t>พัฒนาระบบบริการ</a:t>
                </a:r>
                <a:endParaRPr lang="th-TH" dirty="0"/>
              </a:p>
            </p:txBody>
          </p:sp>
        </p:grp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933950" y="4121150"/>
            <a:ext cx="1728788" cy="979488"/>
            <a:chOff x="-1" y="0"/>
            <a:chExt cx="2458722" cy="1393049"/>
          </a:xfrm>
        </p:grpSpPr>
        <p:sp>
          <p:nvSpPr>
            <p:cNvPr id="6165" name="AutoShape 21"/>
            <p:cNvSpPr>
              <a:spLocks/>
            </p:cNvSpPr>
            <p:nvPr/>
          </p:nvSpPr>
          <p:spPr bwMode="auto">
            <a:xfrm>
              <a:off x="-1" y="0"/>
              <a:ext cx="2458722" cy="1393049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/>
            </a:gradFill>
            <a:ln w="12700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65022" tIns="65022" rIns="65022" bIns="65022" anchor="ctr"/>
            <a:lstStyle/>
            <a:p>
              <a:pPr defTabSz="914145">
                <a:defRPr/>
              </a:pPr>
              <a:endParaRPr lang="th-TH" b="1" dirty="0">
                <a:solidFill>
                  <a:srgbClr val="30303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  <a:sym typeface="TH SarabunPSK" pitchFamily="34" charset="-34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68010" y="54103"/>
              <a:ext cx="2322702" cy="1284843"/>
              <a:chOff x="-1" y="53018"/>
              <a:chExt cx="2322703" cy="1284843"/>
            </a:xfrm>
          </p:grpSpPr>
          <p:sp>
            <p:nvSpPr>
              <p:cNvPr id="6167" name="AutoShape 23"/>
              <p:cNvSpPr>
                <a:spLocks/>
              </p:cNvSpPr>
              <p:nvPr/>
            </p:nvSpPr>
            <p:spPr bwMode="auto">
              <a:xfrm>
                <a:off x="-278" y="53102"/>
                <a:ext cx="2323256" cy="12846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/>
              </a:gradFill>
              <a:ln w="12700" cap="flat" cmpd="sng">
                <a:noFill/>
                <a:prstDash val="solid"/>
                <a:miter lim="0"/>
                <a:headEnd/>
                <a:tailEnd/>
              </a:ln>
              <a:effectLst>
                <a:outerShdw dist="254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65022" tIns="65022" rIns="65022" bIns="65022" anchor="ctr"/>
              <a:lstStyle/>
              <a:p>
                <a:pPr defTabSz="914145">
                  <a:defRPr/>
                </a:pPr>
                <a:endParaRPr lang="th-TH" sz="3100" b="1" dirty="0">
                  <a:latin typeface="Helvetica" charset="0"/>
                  <a:ea typeface="Helvetica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6168" name="AutoShape 24"/>
              <p:cNvSpPr>
                <a:spLocks/>
              </p:cNvSpPr>
              <p:nvPr/>
            </p:nvSpPr>
            <p:spPr bwMode="auto">
              <a:xfrm>
                <a:off x="-278" y="105031"/>
                <a:ext cx="2323256" cy="11808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>
                <a:outerShdw dist="25400" dir="5400000" algn="ctr" rotWithShape="0">
                  <a:srgbClr val="000000">
                    <a:alpha val="34999"/>
                  </a:srgbClr>
                </a:outerShdw>
              </a:effectLst>
            </p:spPr>
            <p:txBody>
              <a:bodyPr lIns="131524" tIns="131524" rIns="131524" bIns="131524" anchor="ctr"/>
              <a:lstStyle/>
              <a:p>
                <a:pPr defTabSz="914145">
                  <a:defRPr/>
                </a:pPr>
                <a:r>
                  <a:rPr lang="th-TH" sz="2200" b="1" dirty="0">
                    <a:solidFill>
                      <a:srgbClr val="303030"/>
                    </a:solidFill>
                    <a:latin typeface="TH SarabunPSK" pitchFamily="34" charset="-34"/>
                    <a:cs typeface="TH SarabunPSK" pitchFamily="34" charset="-34"/>
                    <a:sym typeface="TH SarabunPSK" pitchFamily="34" charset="-34"/>
                  </a:rPr>
                  <a:t>บริหารทรัพยากร</a:t>
                </a:r>
                <a:endParaRPr lang="th-TH" dirty="0"/>
              </a:p>
            </p:txBody>
          </p:sp>
        </p:grp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7239000" y="4121150"/>
            <a:ext cx="1538288" cy="971550"/>
            <a:chOff x="-1" y="3431"/>
            <a:chExt cx="2187788" cy="1384019"/>
          </a:xfrm>
        </p:grpSpPr>
        <p:sp>
          <p:nvSpPr>
            <p:cNvPr id="6170" name="AutoShape 26"/>
            <p:cNvSpPr>
              <a:spLocks/>
            </p:cNvSpPr>
            <p:nvPr/>
          </p:nvSpPr>
          <p:spPr bwMode="auto">
            <a:xfrm>
              <a:off x="-1" y="3431"/>
              <a:ext cx="2187788" cy="1384019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/>
            </a:gradFill>
            <a:ln w="12700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65022" tIns="65022" rIns="65022" bIns="65022" anchor="ctr"/>
            <a:lstStyle/>
            <a:p>
              <a:pPr defTabSz="914145">
                <a:defRPr/>
              </a:pPr>
              <a:endParaRPr lang="th-TH" b="1" dirty="0">
                <a:solidFill>
                  <a:srgbClr val="30303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  <a:sym typeface="TH SarabunPSK" pitchFamily="34" charset="-34"/>
              </a:endParaRPr>
            </a:p>
          </p:txBody>
        </p: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67511" y="52405"/>
              <a:ext cx="2052766" cy="1286070"/>
              <a:chOff x="-1" y="52405"/>
              <a:chExt cx="2052767" cy="1286070"/>
            </a:xfrm>
          </p:grpSpPr>
          <p:sp>
            <p:nvSpPr>
              <p:cNvPr id="6172" name="AutoShape 28"/>
              <p:cNvSpPr>
                <a:spLocks/>
              </p:cNvSpPr>
              <p:nvPr/>
            </p:nvSpPr>
            <p:spPr bwMode="auto">
              <a:xfrm>
                <a:off x="221" y="53183"/>
                <a:ext cx="2052322" cy="128451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/>
              </a:gradFill>
              <a:ln w="12700" cap="flat" cmpd="sng">
                <a:noFill/>
                <a:prstDash val="solid"/>
                <a:miter lim="0"/>
                <a:headEnd/>
                <a:tailEnd/>
              </a:ln>
              <a:effectLst>
                <a:outerShdw dist="254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65022" tIns="65022" rIns="65022" bIns="65022" anchor="ctr"/>
              <a:lstStyle/>
              <a:p>
                <a:pPr defTabSz="914145">
                  <a:defRPr/>
                </a:pPr>
                <a:endParaRPr lang="th-TH" sz="3100" dirty="0">
                  <a:latin typeface="Helvetica" charset="0"/>
                  <a:ea typeface="Helvetica" charset="0"/>
                  <a:cs typeface="Helvetica" charset="0"/>
                  <a:sym typeface="Helvetica" charset="0"/>
                </a:endParaRPr>
              </a:p>
            </p:txBody>
          </p:sp>
          <p:sp>
            <p:nvSpPr>
              <p:cNvPr id="6173" name="AutoShape 29"/>
              <p:cNvSpPr>
                <a:spLocks/>
              </p:cNvSpPr>
              <p:nvPr/>
            </p:nvSpPr>
            <p:spPr bwMode="auto">
              <a:xfrm>
                <a:off x="221" y="340390"/>
                <a:ext cx="2052322" cy="7101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0"/>
                <a:headEnd/>
                <a:tailEnd/>
              </a:ln>
              <a:effectLst>
                <a:outerShdw dist="25400" dir="5400000" algn="ctr" rotWithShape="0">
                  <a:srgbClr val="000000">
                    <a:alpha val="34999"/>
                  </a:srgbClr>
                </a:outerShdw>
              </a:effectLst>
            </p:spPr>
            <p:txBody>
              <a:bodyPr lIns="131524" tIns="131524" rIns="131524" bIns="131524" anchor="ctr"/>
              <a:lstStyle/>
              <a:p>
                <a:pPr defTabSz="914145">
                  <a:defRPr/>
                </a:pPr>
                <a:r>
                  <a:rPr lang="th-TH" sz="2200" b="1" dirty="0">
                    <a:solidFill>
                      <a:srgbClr val="303030"/>
                    </a:solidFill>
                    <a:latin typeface="TH SarabunPSK" pitchFamily="34" charset="-34"/>
                    <a:cs typeface="TH SarabunPSK" pitchFamily="34" charset="-34"/>
                    <a:sym typeface="TH SarabunPSK" pitchFamily="34" charset="-34"/>
                  </a:rPr>
                  <a:t>บริหารทั่วไป</a:t>
                </a:r>
                <a:endParaRPr lang="th-TH" dirty="0"/>
              </a:p>
            </p:txBody>
          </p:sp>
        </p:grpSp>
      </p:grpSp>
      <p:pic>
        <p:nvPicPr>
          <p:cNvPr id="24591" name="Picture 30" descr="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8" y="895350"/>
            <a:ext cx="3175000" cy="22193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175" name="AutoShape 31"/>
          <p:cNvSpPr>
            <a:spLocks/>
          </p:cNvSpPr>
          <p:nvPr/>
        </p:nvSpPr>
        <p:spPr bwMode="auto">
          <a:xfrm>
            <a:off x="215900" y="927100"/>
            <a:ext cx="3059113" cy="1196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92475" tIns="92475" rIns="92475" bIns="92475"/>
          <a:lstStyle/>
          <a:p>
            <a:pPr defTabSz="914145">
              <a:defRPr/>
            </a:pPr>
            <a:r>
              <a:rPr lang="th-TH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กระทรวงสาธารณสุข</a:t>
            </a:r>
            <a:endParaRPr lang="th-TH" dirty="0"/>
          </a:p>
        </p:txBody>
      </p:sp>
      <p:sp>
        <p:nvSpPr>
          <p:cNvPr id="6176" name="AutoShape 32"/>
          <p:cNvSpPr>
            <a:spLocks/>
          </p:cNvSpPr>
          <p:nvPr/>
        </p:nvSpPr>
        <p:spPr bwMode="auto">
          <a:xfrm>
            <a:off x="322263" y="1628775"/>
            <a:ext cx="2720975" cy="1271588"/>
          </a:xfrm>
          <a:prstGeom prst="roundRect">
            <a:avLst>
              <a:gd name="adj" fmla="val 11718"/>
            </a:avLst>
          </a:prstGeom>
          <a:solidFill>
            <a:srgbClr val="00B0F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45717" tIns="45717" rIns="45717" bIns="45717" anchor="ctr"/>
          <a:lstStyle/>
          <a:p>
            <a:pPr algn="r" defTabSz="914145">
              <a:defRPr/>
            </a:pPr>
            <a:endParaRPr lang="th-TH" sz="1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Arial" pitchFamily="34" charset="0"/>
            </a:endParaRPr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319088" y="1463675"/>
            <a:ext cx="2700337" cy="1304925"/>
            <a:chOff x="0" y="-1"/>
            <a:chExt cx="3840481" cy="1855895"/>
          </a:xfrm>
        </p:grpSpPr>
        <p:sp>
          <p:nvSpPr>
            <p:cNvPr id="24615" name="AutoShape 34"/>
            <p:cNvSpPr>
              <a:spLocks/>
            </p:cNvSpPr>
            <p:nvPr/>
          </p:nvSpPr>
          <p:spPr bwMode="auto">
            <a:xfrm>
              <a:off x="0" y="0"/>
              <a:ext cx="3840481" cy="1855894"/>
            </a:xfrm>
            <a:custGeom>
              <a:avLst/>
              <a:gdLst>
                <a:gd name="T0" fmla="*/ 341418904 w 21600"/>
                <a:gd name="T1" fmla="*/ 79730144 h 21600"/>
                <a:gd name="T2" fmla="*/ 341418904 w 21600"/>
                <a:gd name="T3" fmla="*/ 79730144 h 21600"/>
                <a:gd name="T4" fmla="*/ 341418904 w 21600"/>
                <a:gd name="T5" fmla="*/ 79730144 h 21600"/>
                <a:gd name="T6" fmla="*/ 341418904 w 21600"/>
                <a:gd name="T7" fmla="*/ 79730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8FDEA0"/>
                </a:gs>
                <a:gs pos="50000">
                  <a:srgbClr val="BCE9C5"/>
                </a:gs>
                <a:gs pos="100000">
                  <a:srgbClr val="DFF3E3"/>
                </a:gs>
              </a:gsLst>
              <a:lin ang="5400000"/>
            </a:gra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65022" tIns="65022" rIns="65022" bIns="65022"/>
            <a:lstStyle/>
            <a:p>
              <a:endParaRPr lang="th-TH"/>
            </a:p>
          </p:txBody>
        </p:sp>
        <p:sp>
          <p:nvSpPr>
            <p:cNvPr id="6179" name="AutoShape 35"/>
            <p:cNvSpPr>
              <a:spLocks/>
            </p:cNvSpPr>
            <p:nvPr/>
          </p:nvSpPr>
          <p:spPr bwMode="auto">
            <a:xfrm>
              <a:off x="0" y="-1"/>
              <a:ext cx="3840481" cy="12801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>
              <a:outerShdw dist="254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131524" tIns="131524" rIns="131524" bIns="131524"/>
            <a:lstStyle/>
            <a:p>
              <a:pPr algn="ctr" defTabSz="914145">
                <a:defRPr/>
              </a:pPr>
              <a:r>
                <a:rPr lang="th-TH" b="1" dirty="0"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สำนักงานประสานงาน</a:t>
              </a:r>
              <a:endParaRPr lang="th-TH" b="1" dirty="0">
                <a:cs typeface="Arial" pitchFamily="34" charset="0"/>
                <a:sym typeface="Arial" pitchFamily="34" charset="0"/>
              </a:endParaRPr>
            </a:p>
            <a:p>
              <a:pPr algn="ctr" defTabSz="914145">
                <a:defRPr/>
              </a:pPr>
              <a:r>
                <a:rPr lang="th-TH" b="1" dirty="0"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สาธารณสุข</a:t>
              </a:r>
              <a:endParaRPr lang="th-TH" dirty="0"/>
            </a:p>
          </p:txBody>
        </p:sp>
      </p:grpSp>
      <p:sp>
        <p:nvSpPr>
          <p:cNvPr id="6180" name="AutoShape 36"/>
          <p:cNvSpPr>
            <a:spLocks/>
          </p:cNvSpPr>
          <p:nvPr/>
        </p:nvSpPr>
        <p:spPr bwMode="auto">
          <a:xfrm>
            <a:off x="4111625" y="2490788"/>
            <a:ext cx="2443163" cy="917575"/>
          </a:xfrm>
          <a:prstGeom prst="roundRect">
            <a:avLst>
              <a:gd name="adj" fmla="val 11718"/>
            </a:avLst>
          </a:prstGeom>
          <a:solidFill>
            <a:srgbClr val="00B0F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45717" tIns="45717" rIns="45717" bIns="45717" anchor="ctr"/>
          <a:lstStyle/>
          <a:p>
            <a:pPr algn="r" defTabSz="914145">
              <a:defRPr/>
            </a:pPr>
            <a:endParaRPr lang="th-TH" sz="1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Arial" pitchFamily="34" charset="0"/>
            </a:endParaRPr>
          </a:p>
        </p:txBody>
      </p: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4111625" y="2420938"/>
            <a:ext cx="2478088" cy="954087"/>
            <a:chOff x="-1" y="-73254"/>
            <a:chExt cx="3521060" cy="1357202"/>
          </a:xfrm>
        </p:grpSpPr>
        <p:sp>
          <p:nvSpPr>
            <p:cNvPr id="6182" name="AutoShape 38"/>
            <p:cNvSpPr>
              <a:spLocks/>
            </p:cNvSpPr>
            <p:nvPr/>
          </p:nvSpPr>
          <p:spPr bwMode="auto">
            <a:xfrm>
              <a:off x="-1" y="-990"/>
              <a:ext cx="3480458" cy="12849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/>
            </a:gradFill>
            <a:ln w="12700" cap="flat" cmpd="sng">
              <a:solidFill>
                <a:srgbClr val="BE4B48"/>
              </a:solidFill>
              <a:prstDash val="solid"/>
              <a:round/>
              <a:headEnd/>
              <a:tailEnd/>
            </a:ln>
            <a:effectLst>
              <a:outerShdw dist="254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65022" tIns="65022" rIns="65022" bIns="65022"/>
            <a:lstStyle/>
            <a:p>
              <a:pPr defTabSz="914145">
                <a:defRPr/>
              </a:pPr>
              <a:endParaRPr lang="th-TH" sz="3100" dirty="0"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183" name="AutoShape 39"/>
            <p:cNvSpPr>
              <a:spLocks/>
            </p:cNvSpPr>
            <p:nvPr/>
          </p:nvSpPr>
          <p:spPr bwMode="auto">
            <a:xfrm>
              <a:off x="40601" y="-73254"/>
              <a:ext cx="3480458" cy="1327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>
              <a:outerShdw dist="254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131524" tIns="131524" rIns="131524" bIns="131524"/>
            <a:lstStyle/>
            <a:p>
              <a:pPr algn="ctr" defTabSz="914145">
                <a:defRPr/>
              </a:pPr>
              <a:r>
                <a:rPr lang="th-TH" sz="2700" b="1" dirty="0">
                  <a:latin typeface="TH SarabunPSK" pitchFamily="34" charset="-34"/>
                  <a:cs typeface="TH SarabunPSK" pitchFamily="34" charset="-34"/>
                  <a:sym typeface="TH SarabunPSK" pitchFamily="34" charset="-34"/>
                </a:rPr>
                <a:t>สำนักงานเขตบริการสุขภาพ</a:t>
              </a:r>
              <a:endParaRPr lang="th-TH" dirty="0"/>
            </a:p>
          </p:txBody>
        </p:sp>
      </p:grpSp>
      <p:sp>
        <p:nvSpPr>
          <p:cNvPr id="24597" name="Line 40"/>
          <p:cNvSpPr>
            <a:spLocks noChangeShapeType="1"/>
          </p:cNvSpPr>
          <p:nvPr/>
        </p:nvSpPr>
        <p:spPr bwMode="auto">
          <a:xfrm>
            <a:off x="1641475" y="3805238"/>
            <a:ext cx="6361113" cy="79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th-TH"/>
          </a:p>
        </p:txBody>
      </p:sp>
      <p:sp>
        <p:nvSpPr>
          <p:cNvPr id="6185" name="AutoShape 41"/>
          <p:cNvSpPr>
            <a:spLocks/>
          </p:cNvSpPr>
          <p:nvPr/>
        </p:nvSpPr>
        <p:spPr bwMode="auto">
          <a:xfrm>
            <a:off x="4500563" y="1125538"/>
            <a:ext cx="1727200" cy="10795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5" y="2880"/>
                </a:moveTo>
                <a:cubicBezTo>
                  <a:pt x="20638" y="6724"/>
                  <a:pt x="20638" y="12953"/>
                  <a:pt x="16795" y="16796"/>
                </a:cubicBezTo>
                <a:cubicBezTo>
                  <a:pt x="12952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0"/>
                </a:cubicBezTo>
                <a:cubicBezTo>
                  <a:pt x="6724" y="-961"/>
                  <a:pt x="12952" y="-961"/>
                  <a:pt x="16795" y="2880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lIns="45717" tIns="45717" rIns="45717" bIns="45717" anchor="ctr"/>
          <a:lstStyle/>
          <a:p>
            <a:pPr algn="r" defTabSz="914145">
              <a:defRPr/>
            </a:pPr>
            <a:endParaRPr lang="th-TH" sz="1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Arial" pitchFamily="34" charset="0"/>
            </a:endParaRPr>
          </a:p>
        </p:txBody>
      </p:sp>
      <p:sp>
        <p:nvSpPr>
          <p:cNvPr id="6186" name="AutoShape 42"/>
          <p:cNvSpPr>
            <a:spLocks/>
          </p:cNvSpPr>
          <p:nvPr/>
        </p:nvSpPr>
        <p:spPr bwMode="auto">
          <a:xfrm>
            <a:off x="7021513" y="2420938"/>
            <a:ext cx="1438275" cy="1008062"/>
          </a:xfrm>
          <a:custGeom>
            <a:avLst/>
            <a:gdLst>
              <a:gd name="T0" fmla="+- 0 10799 960"/>
              <a:gd name="T1" fmla="*/ T0 w 19679"/>
              <a:gd name="T2" fmla="+- 0 10800 961"/>
              <a:gd name="T3" fmla="*/ 10800 h 19679"/>
              <a:gd name="T4" fmla="+- 0 10799 960"/>
              <a:gd name="T5" fmla="*/ T4 w 19679"/>
              <a:gd name="T6" fmla="+- 0 10800 961"/>
              <a:gd name="T7" fmla="*/ 10800 h 19679"/>
              <a:gd name="T8" fmla="+- 0 10799 960"/>
              <a:gd name="T9" fmla="*/ T8 w 19679"/>
              <a:gd name="T10" fmla="+- 0 10800 961"/>
              <a:gd name="T11" fmla="*/ 10800 h 19679"/>
              <a:gd name="T12" fmla="+- 0 10799 960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0"/>
                </a:moveTo>
                <a:cubicBezTo>
                  <a:pt x="20640" y="6724"/>
                  <a:pt x="20640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0" y="12953"/>
                  <a:pt x="-960" y="6724"/>
                  <a:pt x="2881" y="2880"/>
                </a:cubicBezTo>
                <a:cubicBezTo>
                  <a:pt x="6724" y="-961"/>
                  <a:pt x="12953" y="-961"/>
                  <a:pt x="16796" y="2880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lIns="45717" tIns="45717" rIns="45717" bIns="45717" anchor="ctr"/>
          <a:lstStyle/>
          <a:p>
            <a:pPr algn="r" defTabSz="914145">
              <a:defRPr/>
            </a:pPr>
            <a:endParaRPr lang="th-TH" sz="15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Arial" pitchFamily="34" charset="0"/>
            </a:endParaRPr>
          </a:p>
        </p:txBody>
      </p:sp>
      <p:sp>
        <p:nvSpPr>
          <p:cNvPr id="24600" name="AutoShape 43"/>
          <p:cNvSpPr>
            <a:spLocks/>
          </p:cNvSpPr>
          <p:nvPr/>
        </p:nvSpPr>
        <p:spPr bwMode="auto">
          <a:xfrm>
            <a:off x="987425" y="5454650"/>
            <a:ext cx="1363663" cy="820738"/>
          </a:xfrm>
          <a:custGeom>
            <a:avLst/>
            <a:gdLst>
              <a:gd name="T0" fmla="*/ 67227544 w 19679"/>
              <a:gd name="T1" fmla="*/ 26696360 h 19679"/>
              <a:gd name="T2" fmla="*/ 67227544 w 19679"/>
              <a:gd name="T3" fmla="*/ 26696360 h 19679"/>
              <a:gd name="T4" fmla="*/ 67227544 w 19679"/>
              <a:gd name="T5" fmla="*/ 26696360 h 19679"/>
              <a:gd name="T6" fmla="*/ 67227544 w 19679"/>
              <a:gd name="T7" fmla="*/ 2669636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0"/>
                </a:moveTo>
                <a:cubicBezTo>
                  <a:pt x="20640" y="6724"/>
                  <a:pt x="20640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0" y="12953"/>
                  <a:pt x="-960" y="6724"/>
                  <a:pt x="2881" y="2880"/>
                </a:cubicBezTo>
                <a:cubicBezTo>
                  <a:pt x="6724" y="-961"/>
                  <a:pt x="12953" y="-961"/>
                  <a:pt x="16796" y="2880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45717" tIns="45717" rIns="45717" bIns="45717" anchor="ctr"/>
          <a:lstStyle/>
          <a:p>
            <a:pPr algn="ctr" defTabSz="912813"/>
            <a:r>
              <a:rPr lang="th-TH" sz="3000" b="1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CIO</a:t>
            </a:r>
            <a:endParaRPr lang="th-TH"/>
          </a:p>
        </p:txBody>
      </p:sp>
      <p:sp>
        <p:nvSpPr>
          <p:cNvPr id="24601" name="AutoShape 44"/>
          <p:cNvSpPr>
            <a:spLocks/>
          </p:cNvSpPr>
          <p:nvPr/>
        </p:nvSpPr>
        <p:spPr bwMode="auto">
          <a:xfrm rot="10800000">
            <a:off x="3241675" y="1987550"/>
            <a:ext cx="869950" cy="750888"/>
          </a:xfrm>
          <a:custGeom>
            <a:avLst/>
            <a:gdLst>
              <a:gd name="T0" fmla="*/ 24955468 w 21600"/>
              <a:gd name="T1" fmla="*/ 18578330 h 21600"/>
              <a:gd name="T2" fmla="*/ 24955468 w 21600"/>
              <a:gd name="T3" fmla="*/ 18578330 h 21600"/>
              <a:gd name="T4" fmla="*/ 24955468 w 21600"/>
              <a:gd name="T5" fmla="*/ 18578330 h 21600"/>
              <a:gd name="T6" fmla="*/ 24955468 w 21600"/>
              <a:gd name="T7" fmla="*/ 1857833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3001" y="0"/>
                </a:lnTo>
                <a:lnTo>
                  <a:pt x="13001" y="21600"/>
                </a:lnTo>
                <a:lnTo>
                  <a:pt x="21599" y="21600"/>
                </a:lnTo>
              </a:path>
            </a:pathLst>
          </a:custGeom>
          <a:noFill/>
          <a:ln w="25400" cap="flat" cmpd="sng">
            <a:solidFill>
              <a:srgbClr val="FFFF00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45717" tIns="45717" rIns="45717" bIns="45717" anchor="ctr"/>
          <a:lstStyle/>
          <a:p>
            <a:endParaRPr lang="th-TH"/>
          </a:p>
        </p:txBody>
      </p:sp>
      <p:sp>
        <p:nvSpPr>
          <p:cNvPr id="24602" name="Line 45"/>
          <p:cNvSpPr>
            <a:spLocks noChangeShapeType="1"/>
          </p:cNvSpPr>
          <p:nvPr/>
        </p:nvSpPr>
        <p:spPr bwMode="auto">
          <a:xfrm>
            <a:off x="5332413" y="2200275"/>
            <a:ext cx="4762" cy="2889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th-TH"/>
          </a:p>
        </p:txBody>
      </p:sp>
      <p:sp>
        <p:nvSpPr>
          <p:cNvPr id="24603" name="Line 46"/>
          <p:cNvSpPr>
            <a:spLocks noChangeShapeType="1"/>
          </p:cNvSpPr>
          <p:nvPr/>
        </p:nvSpPr>
        <p:spPr bwMode="auto">
          <a:xfrm>
            <a:off x="5389563" y="3406775"/>
            <a:ext cx="7937" cy="3841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th-TH"/>
          </a:p>
        </p:txBody>
      </p:sp>
      <p:sp>
        <p:nvSpPr>
          <p:cNvPr id="24604" name="AutoShape 47"/>
          <p:cNvSpPr>
            <a:spLocks/>
          </p:cNvSpPr>
          <p:nvPr/>
        </p:nvSpPr>
        <p:spPr bwMode="auto">
          <a:xfrm>
            <a:off x="611188" y="2276475"/>
            <a:ext cx="2071687" cy="568325"/>
          </a:xfrm>
          <a:custGeom>
            <a:avLst/>
            <a:gdLst>
              <a:gd name="T0" fmla="*/ 141144659 w 21600"/>
              <a:gd name="T1" fmla="*/ 10627027 h 21600"/>
              <a:gd name="T2" fmla="*/ 141144659 w 21600"/>
              <a:gd name="T3" fmla="*/ 10627027 h 21600"/>
              <a:gd name="T4" fmla="*/ 141144659 w 21600"/>
              <a:gd name="T5" fmla="*/ 10627027 h 21600"/>
              <a:gd name="T6" fmla="*/ 141144659 w 21600"/>
              <a:gd name="T7" fmla="*/ 1062702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92475" tIns="92475" rIns="92475" bIns="92475"/>
          <a:lstStyle/>
          <a:p>
            <a:pPr algn="ctr" defTabSz="912813"/>
            <a:r>
              <a:rPr lang="th-TH" b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TH SarabunPSK" pitchFamily="34" charset="-34"/>
              </a:rPr>
              <a:t>(แกนคือ สบรส.)</a:t>
            </a:r>
            <a:endParaRPr lang="th-TH"/>
          </a:p>
        </p:txBody>
      </p:sp>
      <p:sp>
        <p:nvSpPr>
          <p:cNvPr id="24605" name="Line 48"/>
          <p:cNvSpPr>
            <a:spLocks noChangeShapeType="1"/>
          </p:cNvSpPr>
          <p:nvPr/>
        </p:nvSpPr>
        <p:spPr bwMode="auto">
          <a:xfrm flipV="1">
            <a:off x="6561138" y="2949575"/>
            <a:ext cx="4445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th-TH"/>
          </a:p>
        </p:txBody>
      </p:sp>
      <p:sp>
        <p:nvSpPr>
          <p:cNvPr id="24606" name="Line 49"/>
          <p:cNvSpPr>
            <a:spLocks noChangeShapeType="1"/>
          </p:cNvSpPr>
          <p:nvPr/>
        </p:nvSpPr>
        <p:spPr bwMode="auto">
          <a:xfrm flipH="1">
            <a:off x="5791200" y="3810000"/>
            <a:ext cx="1588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th-TH"/>
          </a:p>
        </p:txBody>
      </p:sp>
      <p:sp>
        <p:nvSpPr>
          <p:cNvPr id="6194" name="AutoShape 50"/>
          <p:cNvSpPr>
            <a:spLocks/>
          </p:cNvSpPr>
          <p:nvPr/>
        </p:nvSpPr>
        <p:spPr bwMode="auto">
          <a:xfrm>
            <a:off x="6362700" y="5119688"/>
            <a:ext cx="46038" cy="412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0400"/>
                </a:moveTo>
                <a:lnTo>
                  <a:pt x="5399" y="20400"/>
                </a:lnTo>
                <a:lnTo>
                  <a:pt x="5399" y="0"/>
                </a:lnTo>
                <a:lnTo>
                  <a:pt x="16199" y="0"/>
                </a:lnTo>
                <a:lnTo>
                  <a:pt x="16199" y="20400"/>
                </a:lnTo>
                <a:lnTo>
                  <a:pt x="21599" y="20400"/>
                </a:lnTo>
                <a:lnTo>
                  <a:pt x="10800" y="21599"/>
                </a:lnTo>
                <a:close/>
              </a:path>
            </a:pathLst>
          </a:custGeom>
          <a:solidFill>
            <a:srgbClr val="62A2DC"/>
          </a:solidFill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lIns="45717" tIns="45717" rIns="45717" bIns="45717" anchor="ctr"/>
          <a:lstStyle/>
          <a:p>
            <a:pPr defTabSz="914145">
              <a:defRPr/>
            </a:pPr>
            <a:endParaRPr lang="th-T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Arial" pitchFamily="34" charset="0"/>
            </a:endParaRPr>
          </a:p>
        </p:txBody>
      </p:sp>
      <p:sp>
        <p:nvSpPr>
          <p:cNvPr id="24608" name="AutoShape 51"/>
          <p:cNvSpPr>
            <a:spLocks/>
          </p:cNvSpPr>
          <p:nvPr/>
        </p:nvSpPr>
        <p:spPr bwMode="auto">
          <a:xfrm>
            <a:off x="2706688" y="5502275"/>
            <a:ext cx="1363662" cy="820738"/>
          </a:xfrm>
          <a:custGeom>
            <a:avLst/>
            <a:gdLst>
              <a:gd name="T0" fmla="*/ 67227544 w 19679"/>
              <a:gd name="T1" fmla="*/ 26766573 h 19679"/>
              <a:gd name="T2" fmla="*/ 67227544 w 19679"/>
              <a:gd name="T3" fmla="*/ 26766573 h 19679"/>
              <a:gd name="T4" fmla="*/ 67227544 w 19679"/>
              <a:gd name="T5" fmla="*/ 26766573 h 19679"/>
              <a:gd name="T6" fmla="*/ 67227544 w 19679"/>
              <a:gd name="T7" fmla="*/ 26766573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40" y="6725"/>
                  <a:pt x="20640" y="12954"/>
                  <a:pt x="16796" y="16797"/>
                </a:cubicBezTo>
                <a:cubicBezTo>
                  <a:pt x="12953" y="20640"/>
                  <a:pt x="6724" y="20640"/>
                  <a:pt x="2881" y="16797"/>
                </a:cubicBezTo>
                <a:cubicBezTo>
                  <a:pt x="-960" y="12954"/>
                  <a:pt x="-960" y="6725"/>
                  <a:pt x="2881" y="2881"/>
                </a:cubicBezTo>
                <a:cubicBezTo>
                  <a:pt x="6724" y="-960"/>
                  <a:pt x="12953" y="-960"/>
                  <a:pt x="16796" y="2881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45717" tIns="45717" rIns="45717" bIns="45717" anchor="ctr"/>
          <a:lstStyle/>
          <a:p>
            <a:pPr algn="ctr" defTabSz="912813"/>
            <a:r>
              <a:rPr lang="th-TH" sz="3000" b="1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CSO</a:t>
            </a:r>
            <a:endParaRPr lang="th-TH"/>
          </a:p>
        </p:txBody>
      </p:sp>
      <p:sp>
        <p:nvSpPr>
          <p:cNvPr id="24609" name="AutoShape 52"/>
          <p:cNvSpPr>
            <a:spLocks/>
          </p:cNvSpPr>
          <p:nvPr/>
        </p:nvSpPr>
        <p:spPr bwMode="auto">
          <a:xfrm>
            <a:off x="7308850" y="5516563"/>
            <a:ext cx="1362075" cy="822325"/>
          </a:xfrm>
          <a:custGeom>
            <a:avLst/>
            <a:gdLst>
              <a:gd name="T0" fmla="*/ 67117620 w 19679"/>
              <a:gd name="T1" fmla="*/ 26766573 h 19679"/>
              <a:gd name="T2" fmla="*/ 67117620 w 19679"/>
              <a:gd name="T3" fmla="*/ 26766573 h 19679"/>
              <a:gd name="T4" fmla="*/ 67117620 w 19679"/>
              <a:gd name="T5" fmla="*/ 26766573 h 19679"/>
              <a:gd name="T6" fmla="*/ 67117620 w 19679"/>
              <a:gd name="T7" fmla="*/ 26766573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40" y="6725"/>
                  <a:pt x="20640" y="12954"/>
                  <a:pt x="16796" y="16797"/>
                </a:cubicBezTo>
                <a:cubicBezTo>
                  <a:pt x="12953" y="20640"/>
                  <a:pt x="6724" y="20640"/>
                  <a:pt x="2881" y="16797"/>
                </a:cubicBezTo>
                <a:cubicBezTo>
                  <a:pt x="-960" y="12954"/>
                  <a:pt x="-960" y="6725"/>
                  <a:pt x="2881" y="2881"/>
                </a:cubicBezTo>
                <a:cubicBezTo>
                  <a:pt x="6724" y="-960"/>
                  <a:pt x="12953" y="-960"/>
                  <a:pt x="16796" y="2881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45717" tIns="45717" rIns="45717" bIns="45717" anchor="ctr"/>
          <a:lstStyle/>
          <a:p>
            <a:pPr algn="ctr" defTabSz="912813"/>
            <a:r>
              <a:rPr lang="th-TH" sz="3000" b="1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CNO</a:t>
            </a:r>
            <a:endParaRPr lang="th-TH"/>
          </a:p>
        </p:txBody>
      </p:sp>
      <p:sp>
        <p:nvSpPr>
          <p:cNvPr id="24610" name="AutoShape 53"/>
          <p:cNvSpPr>
            <a:spLocks/>
          </p:cNvSpPr>
          <p:nvPr/>
        </p:nvSpPr>
        <p:spPr bwMode="auto">
          <a:xfrm>
            <a:off x="5703888" y="5559425"/>
            <a:ext cx="1535112" cy="820738"/>
          </a:xfrm>
          <a:custGeom>
            <a:avLst/>
            <a:gdLst>
              <a:gd name="T0" fmla="*/ 85115844 w 19679"/>
              <a:gd name="T1" fmla="*/ 26693900 h 19679"/>
              <a:gd name="T2" fmla="*/ 85115844 w 19679"/>
              <a:gd name="T3" fmla="*/ 26693900 h 19679"/>
              <a:gd name="T4" fmla="*/ 85115844 w 19679"/>
              <a:gd name="T5" fmla="*/ 26693900 h 19679"/>
              <a:gd name="T6" fmla="*/ 85115844 w 19679"/>
              <a:gd name="T7" fmla="*/ 2669390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40" y="6725"/>
                  <a:pt x="20640" y="12954"/>
                  <a:pt x="16796" y="16797"/>
                </a:cubicBezTo>
                <a:cubicBezTo>
                  <a:pt x="12953" y="20640"/>
                  <a:pt x="6724" y="20640"/>
                  <a:pt x="2881" y="16797"/>
                </a:cubicBezTo>
                <a:cubicBezTo>
                  <a:pt x="-960" y="12954"/>
                  <a:pt x="-960" y="6725"/>
                  <a:pt x="2881" y="2881"/>
                </a:cubicBezTo>
                <a:cubicBezTo>
                  <a:pt x="6724" y="-960"/>
                  <a:pt x="12953" y="-960"/>
                  <a:pt x="16796" y="2881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45717" tIns="45717" rIns="45717" bIns="45717" anchor="ctr"/>
          <a:lstStyle/>
          <a:p>
            <a:pPr algn="ctr" defTabSz="912813"/>
            <a:r>
              <a:rPr lang="th-TH" sz="3000" b="1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CHRO</a:t>
            </a:r>
            <a:endParaRPr lang="th-TH"/>
          </a:p>
        </p:txBody>
      </p:sp>
      <p:sp>
        <p:nvSpPr>
          <p:cNvPr id="24611" name="AutoShape 54"/>
          <p:cNvSpPr>
            <a:spLocks/>
          </p:cNvSpPr>
          <p:nvPr/>
        </p:nvSpPr>
        <p:spPr bwMode="auto">
          <a:xfrm>
            <a:off x="4338638" y="5559425"/>
            <a:ext cx="1363662" cy="820738"/>
          </a:xfrm>
          <a:custGeom>
            <a:avLst/>
            <a:gdLst>
              <a:gd name="T0" fmla="*/ 67117502 w 19679"/>
              <a:gd name="T1" fmla="*/ 26693900 h 19679"/>
              <a:gd name="T2" fmla="*/ 67117502 w 19679"/>
              <a:gd name="T3" fmla="*/ 26693900 h 19679"/>
              <a:gd name="T4" fmla="*/ 67117502 w 19679"/>
              <a:gd name="T5" fmla="*/ 26693900 h 19679"/>
              <a:gd name="T6" fmla="*/ 67117502 w 19679"/>
              <a:gd name="T7" fmla="*/ 2669390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40" y="6725"/>
                  <a:pt x="20640" y="12954"/>
                  <a:pt x="16796" y="16797"/>
                </a:cubicBezTo>
                <a:cubicBezTo>
                  <a:pt x="12953" y="20640"/>
                  <a:pt x="6724" y="20640"/>
                  <a:pt x="2881" y="16797"/>
                </a:cubicBezTo>
                <a:cubicBezTo>
                  <a:pt x="-960" y="12954"/>
                  <a:pt x="-960" y="6725"/>
                  <a:pt x="2881" y="2881"/>
                </a:cubicBezTo>
                <a:cubicBezTo>
                  <a:pt x="6724" y="-960"/>
                  <a:pt x="12953" y="-960"/>
                  <a:pt x="16796" y="2881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45717" tIns="45717" rIns="45717" bIns="45717" anchor="ctr"/>
          <a:lstStyle/>
          <a:p>
            <a:pPr algn="ctr" defTabSz="912813"/>
            <a:r>
              <a:rPr lang="th-TH" sz="3000" b="1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CFO</a:t>
            </a:r>
            <a:endParaRPr lang="th-TH"/>
          </a:p>
        </p:txBody>
      </p:sp>
      <p:sp>
        <p:nvSpPr>
          <p:cNvPr id="56" name="AutoShape 50"/>
          <p:cNvSpPr>
            <a:spLocks/>
          </p:cNvSpPr>
          <p:nvPr/>
        </p:nvSpPr>
        <p:spPr bwMode="auto">
          <a:xfrm>
            <a:off x="7956550" y="5084763"/>
            <a:ext cx="46038" cy="4127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0400"/>
                </a:moveTo>
                <a:lnTo>
                  <a:pt x="5399" y="20400"/>
                </a:lnTo>
                <a:lnTo>
                  <a:pt x="5399" y="0"/>
                </a:lnTo>
                <a:lnTo>
                  <a:pt x="16199" y="0"/>
                </a:lnTo>
                <a:lnTo>
                  <a:pt x="16199" y="20400"/>
                </a:lnTo>
                <a:lnTo>
                  <a:pt x="21599" y="20400"/>
                </a:lnTo>
                <a:lnTo>
                  <a:pt x="10800" y="21599"/>
                </a:lnTo>
                <a:close/>
              </a:path>
            </a:pathLst>
          </a:custGeom>
          <a:solidFill>
            <a:srgbClr val="62A2DC"/>
          </a:solidFill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lIns="45717" tIns="45717" rIns="45717" bIns="45717" anchor="ctr"/>
          <a:lstStyle/>
          <a:p>
            <a:pPr defTabSz="914145">
              <a:defRPr/>
            </a:pPr>
            <a:endParaRPr lang="th-TH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55675" y="2524125"/>
            <a:ext cx="936625" cy="1104900"/>
            <a:chOff x="0" y="0"/>
            <a:chExt cx="1331913" cy="1571553"/>
          </a:xfrm>
        </p:grpSpPr>
        <p:sp>
          <p:nvSpPr>
            <p:cNvPr id="8194" name="AutoShape 2"/>
            <p:cNvSpPr>
              <a:spLocks/>
            </p:cNvSpPr>
            <p:nvPr/>
          </p:nvSpPr>
          <p:spPr bwMode="auto">
            <a:xfrm>
              <a:off x="0" y="0"/>
              <a:ext cx="1331913" cy="15715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270"/>
                  </a:moveTo>
                  <a:cubicBezTo>
                    <a:pt x="0" y="1016"/>
                    <a:pt x="1611" y="0"/>
                    <a:pt x="3599" y="0"/>
                  </a:cubicBezTo>
                  <a:lnTo>
                    <a:pt x="18000" y="0"/>
                  </a:lnTo>
                  <a:cubicBezTo>
                    <a:pt x="19987" y="0"/>
                    <a:pt x="21599" y="1016"/>
                    <a:pt x="21599" y="2270"/>
                  </a:cubicBezTo>
                  <a:lnTo>
                    <a:pt x="21599" y="19329"/>
                  </a:lnTo>
                  <a:cubicBezTo>
                    <a:pt x="21599" y="20583"/>
                    <a:pt x="19987" y="21600"/>
                    <a:pt x="18000" y="21600"/>
                  </a:cubicBezTo>
                  <a:lnTo>
                    <a:pt x="3599" y="21600"/>
                  </a:lnTo>
                  <a:cubicBezTo>
                    <a:pt x="1611" y="21600"/>
                    <a:pt x="0" y="20583"/>
                    <a:pt x="0" y="193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FE6"/>
                </a:gs>
                <a:gs pos="65001">
                  <a:srgbClr val="E4FDBF"/>
                </a:gs>
                <a:gs pos="100000">
                  <a:srgbClr val="DAFEA4"/>
                </a:gs>
              </a:gsLst>
              <a:lin ang="5400000"/>
            </a:gradFill>
            <a:ln w="317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defTabSz="642915">
                <a:defRPr/>
              </a:pPr>
              <a:endParaRPr lang="th-TH" sz="2000" dirty="0">
                <a:latin typeface="TH SarabunPSK" pitchFamily="34" charset="-34"/>
                <a:cs typeface="TH SarabunPSK" pitchFamily="34" charset="-34"/>
                <a:sym typeface="TH SarabunPSK" pitchFamily="34" charset="-34"/>
              </a:endParaRPr>
            </a:p>
          </p:txBody>
        </p:sp>
        <p:sp>
          <p:nvSpPr>
            <p:cNvPr id="25653" name="AutoShape 3"/>
            <p:cNvSpPr>
              <a:spLocks/>
            </p:cNvSpPr>
            <p:nvPr/>
          </p:nvSpPr>
          <p:spPr bwMode="auto">
            <a:xfrm>
              <a:off x="110992" y="543743"/>
              <a:ext cx="1109930" cy="484141"/>
            </a:xfrm>
            <a:custGeom>
              <a:avLst/>
              <a:gdLst>
                <a:gd name="T0" fmla="*/ 28517239 w 21600"/>
                <a:gd name="T1" fmla="*/ 5425763 h 21600"/>
                <a:gd name="T2" fmla="*/ 28517239 w 21600"/>
                <a:gd name="T3" fmla="*/ 5425763 h 21600"/>
                <a:gd name="T4" fmla="*/ 28517239 w 21600"/>
                <a:gd name="T5" fmla="*/ 5425763 h 21600"/>
                <a:gd name="T6" fmla="*/ 28517239 w 21600"/>
                <a:gd name="T7" fmla="*/ 542576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ctr" defTabSz="641350"/>
              <a:r>
                <a:rPr lang="th-TH" sz="2000" b="1">
                  <a:latin typeface="Helvetica" charset="0"/>
                  <a:sym typeface="Helvetica" charset="0"/>
                </a:rPr>
                <a:t>ตติยภูมิ</a:t>
              </a:r>
              <a:endParaRPr lang="th-TH"/>
            </a:p>
          </p:txBody>
        </p:sp>
      </p:grpSp>
      <p:sp>
        <p:nvSpPr>
          <p:cNvPr id="8196" name="AutoShape 4"/>
          <p:cNvSpPr>
            <a:spLocks/>
          </p:cNvSpPr>
          <p:nvPr/>
        </p:nvSpPr>
        <p:spPr bwMode="auto">
          <a:xfrm>
            <a:off x="955675" y="3697288"/>
            <a:ext cx="936625" cy="1038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365"/>
                </a:moveTo>
                <a:cubicBezTo>
                  <a:pt x="0" y="1058"/>
                  <a:pt x="1611" y="0"/>
                  <a:pt x="3599" y="0"/>
                </a:cubicBezTo>
                <a:lnTo>
                  <a:pt x="18000" y="0"/>
                </a:lnTo>
                <a:cubicBezTo>
                  <a:pt x="19987" y="0"/>
                  <a:pt x="21599" y="1058"/>
                  <a:pt x="21599" y="2365"/>
                </a:cubicBezTo>
                <a:lnTo>
                  <a:pt x="21599" y="19233"/>
                </a:lnTo>
                <a:cubicBezTo>
                  <a:pt x="21599" y="20540"/>
                  <a:pt x="19987" y="21600"/>
                  <a:pt x="18000" y="21600"/>
                </a:cubicBezTo>
                <a:lnTo>
                  <a:pt x="3599" y="21600"/>
                </a:lnTo>
                <a:cubicBezTo>
                  <a:pt x="1611" y="21600"/>
                  <a:pt x="0" y="20540"/>
                  <a:pt x="0" y="19233"/>
                </a:cubicBezTo>
                <a:close/>
              </a:path>
            </a:pathLst>
          </a:custGeom>
          <a:gradFill rotWithShape="0">
            <a:gsLst>
              <a:gs pos="0">
                <a:srgbClr val="FFF2ED"/>
              </a:gs>
              <a:gs pos="65001">
                <a:srgbClr val="FFDECF"/>
              </a:gs>
              <a:gs pos="100000">
                <a:srgbClr val="FFD1BB"/>
              </a:gs>
            </a:gsLst>
            <a:lin ang="5400000"/>
          </a:gradFill>
          <a:ln w="317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dist="12700" dir="5400000" algn="ctr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/>
          <a:lstStyle/>
          <a:p>
            <a:pPr defTabSz="642915">
              <a:defRPr/>
            </a:pPr>
            <a:endParaRPr lang="th-TH" sz="2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5604" name="AutoShape 5"/>
          <p:cNvSpPr>
            <a:spLocks/>
          </p:cNvSpPr>
          <p:nvPr/>
        </p:nvSpPr>
        <p:spPr bwMode="auto">
          <a:xfrm>
            <a:off x="1031875" y="4044950"/>
            <a:ext cx="782638" cy="341313"/>
          </a:xfrm>
          <a:custGeom>
            <a:avLst/>
            <a:gdLst>
              <a:gd name="T0" fmla="*/ 20098913 w 21600"/>
              <a:gd name="T1" fmla="*/ 3815726 h 21600"/>
              <a:gd name="T2" fmla="*/ 20098913 w 21600"/>
              <a:gd name="T3" fmla="*/ 3815726 h 21600"/>
              <a:gd name="T4" fmla="*/ 20098913 w 21600"/>
              <a:gd name="T5" fmla="*/ 3815726 h 21600"/>
              <a:gd name="T6" fmla="*/ 20098913 w 21600"/>
              <a:gd name="T7" fmla="*/ 381572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4287" tIns="34287" rIns="34287" bIns="34287" anchor="ctr"/>
          <a:lstStyle/>
          <a:p>
            <a:pPr algn="ctr" defTabSz="641350"/>
            <a:r>
              <a:rPr lang="th-TH" sz="2000" b="1">
                <a:latin typeface="Helvetica" charset="0"/>
                <a:sym typeface="Helvetica" charset="0"/>
              </a:rPr>
              <a:t>ทุติยภูมิ</a:t>
            </a:r>
            <a:endParaRPr lang="th-TH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55675" y="4835525"/>
            <a:ext cx="936625" cy="1330325"/>
            <a:chOff x="0" y="0"/>
            <a:chExt cx="1331913" cy="1643063"/>
          </a:xfrm>
        </p:grpSpPr>
        <p:sp>
          <p:nvSpPr>
            <p:cNvPr id="8199" name="AutoShape 7"/>
            <p:cNvSpPr>
              <a:spLocks/>
            </p:cNvSpPr>
            <p:nvPr/>
          </p:nvSpPr>
          <p:spPr bwMode="auto">
            <a:xfrm>
              <a:off x="0" y="0"/>
              <a:ext cx="1331913" cy="16430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815"/>
                  </a:moveTo>
                  <a:cubicBezTo>
                    <a:pt x="0" y="812"/>
                    <a:pt x="1611" y="0"/>
                    <a:pt x="3599" y="0"/>
                  </a:cubicBezTo>
                  <a:lnTo>
                    <a:pt x="17998" y="0"/>
                  </a:lnTo>
                  <a:cubicBezTo>
                    <a:pt x="19987" y="0"/>
                    <a:pt x="21599" y="812"/>
                    <a:pt x="21599" y="1815"/>
                  </a:cubicBezTo>
                  <a:lnTo>
                    <a:pt x="21599" y="19783"/>
                  </a:lnTo>
                  <a:cubicBezTo>
                    <a:pt x="21599" y="20785"/>
                    <a:pt x="19987" y="21600"/>
                    <a:pt x="17998" y="21600"/>
                  </a:cubicBezTo>
                  <a:lnTo>
                    <a:pt x="3599" y="21600"/>
                  </a:lnTo>
                  <a:cubicBezTo>
                    <a:pt x="1611" y="21600"/>
                    <a:pt x="0" y="20785"/>
                    <a:pt x="0" y="19783"/>
                  </a:cubicBezTo>
                  <a:close/>
                </a:path>
              </a:pathLst>
            </a:custGeom>
            <a:gradFill rotWithShape="0">
              <a:gsLst>
                <a:gs pos="0">
                  <a:srgbClr val="E6EEFF"/>
                </a:gs>
                <a:gs pos="65001">
                  <a:srgbClr val="BDD4FF"/>
                </a:gs>
                <a:gs pos="100000">
                  <a:srgbClr val="A2C3FF"/>
                </a:gs>
              </a:gsLst>
              <a:lin ang="5400000"/>
            </a:gradFill>
            <a:ln w="317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defTabSz="642915">
                <a:defRPr/>
              </a:pPr>
              <a:endParaRPr lang="th-TH" sz="2000" dirty="0"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651" name="AutoShape 8"/>
            <p:cNvSpPr>
              <a:spLocks/>
            </p:cNvSpPr>
            <p:nvPr/>
          </p:nvSpPr>
          <p:spPr bwMode="auto">
            <a:xfrm>
              <a:off x="110993" y="579461"/>
              <a:ext cx="1109928" cy="484141"/>
            </a:xfrm>
            <a:custGeom>
              <a:avLst/>
              <a:gdLst>
                <a:gd name="T0" fmla="*/ 28517136 w 21600"/>
                <a:gd name="T1" fmla="*/ 5425763 h 21600"/>
                <a:gd name="T2" fmla="*/ 28517136 w 21600"/>
                <a:gd name="T3" fmla="*/ 5425763 h 21600"/>
                <a:gd name="T4" fmla="*/ 28517136 w 21600"/>
                <a:gd name="T5" fmla="*/ 5425763 h 21600"/>
                <a:gd name="T6" fmla="*/ 28517136 w 21600"/>
                <a:gd name="T7" fmla="*/ 542576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ctr" defTabSz="641350"/>
              <a:r>
                <a:rPr lang="th-TH" sz="2000" b="1">
                  <a:latin typeface="Helvetica" charset="0"/>
                  <a:sym typeface="Helvetica" charset="0"/>
                </a:rPr>
                <a:t>ปฐมภูมิ</a:t>
              </a:r>
              <a:endParaRPr lang="th-TH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79463" y="282575"/>
            <a:ext cx="7835900" cy="704850"/>
            <a:chOff x="0" y="4317"/>
            <a:chExt cx="11144250" cy="1003254"/>
          </a:xfrm>
        </p:grpSpPr>
        <p:sp>
          <p:nvSpPr>
            <p:cNvPr id="25648" name="AutoShape 10"/>
            <p:cNvSpPr>
              <a:spLocks/>
            </p:cNvSpPr>
            <p:nvPr/>
          </p:nvSpPr>
          <p:spPr bwMode="auto">
            <a:xfrm>
              <a:off x="0" y="4317"/>
              <a:ext cx="11143734" cy="1003254"/>
            </a:xfrm>
            <a:custGeom>
              <a:avLst/>
              <a:gdLst>
                <a:gd name="T0" fmla="*/ 2147483647 w 21600"/>
                <a:gd name="T1" fmla="*/ 23299039 h 21600"/>
                <a:gd name="T2" fmla="*/ 2147483647 w 21600"/>
                <a:gd name="T3" fmla="*/ 23299039 h 21600"/>
                <a:gd name="T4" fmla="*/ 2147483647 w 21600"/>
                <a:gd name="T5" fmla="*/ 23299039 h 21600"/>
                <a:gd name="T6" fmla="*/ 2147483647 w 21600"/>
                <a:gd name="T7" fmla="*/ 2329903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5400" cap="flat" cmpd="sng">
              <a:solidFill>
                <a:srgbClr val="F79646"/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th-TH">
                <a:solidFill>
                  <a:srgbClr val="002060"/>
                </a:solidFill>
              </a:endParaRPr>
            </a:p>
          </p:txBody>
        </p:sp>
        <p:sp>
          <p:nvSpPr>
            <p:cNvPr id="25649" name="AutoShape 11"/>
            <p:cNvSpPr>
              <a:spLocks/>
            </p:cNvSpPr>
            <p:nvPr/>
          </p:nvSpPr>
          <p:spPr bwMode="auto">
            <a:xfrm>
              <a:off x="0" y="88899"/>
              <a:ext cx="11144250" cy="834135"/>
            </a:xfrm>
            <a:custGeom>
              <a:avLst/>
              <a:gdLst>
                <a:gd name="T0" fmla="*/ 2147483647 w 21600"/>
                <a:gd name="T1" fmla="*/ 16106065 h 21600"/>
                <a:gd name="T2" fmla="*/ 2147483647 w 21600"/>
                <a:gd name="T3" fmla="*/ 16106065 h 21600"/>
                <a:gd name="T4" fmla="*/ 2147483647 w 21600"/>
                <a:gd name="T5" fmla="*/ 16106065 h 21600"/>
                <a:gd name="T6" fmla="*/ 2147483647 w 21600"/>
                <a:gd name="T7" fmla="*/ 1610606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ctr" defTabSz="641350"/>
              <a:r>
                <a:rPr lang="th-TH" sz="3400" b="1">
                  <a:solidFill>
                    <a:srgbClr val="002060"/>
                  </a:solidFill>
                  <a:latin typeface="Helvetica" charset="0"/>
                  <a:ea typeface="Helvetica" charset="0"/>
                  <a:cs typeface="FreesiaUPC" pitchFamily="34" charset="-34"/>
                  <a:sym typeface="Helvetica" charset="0"/>
                </a:rPr>
                <a:t>SERVICE  PLAN และ DHS</a:t>
              </a:r>
              <a:endParaRPr lang="th-TH">
                <a:solidFill>
                  <a:srgbClr val="002060"/>
                </a:solidFill>
                <a:ea typeface="Helvetica" charset="0"/>
                <a:cs typeface="FreesiaUPC" pitchFamily="34" charset="-34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879475" y="981075"/>
            <a:ext cx="7785100" cy="1479550"/>
            <a:chOff x="0" y="86145"/>
            <a:chExt cx="11072300" cy="1771229"/>
          </a:xfrm>
        </p:grpSpPr>
        <p:sp>
          <p:nvSpPr>
            <p:cNvPr id="25646" name="AutoShape 13"/>
            <p:cNvSpPr>
              <a:spLocks/>
            </p:cNvSpPr>
            <p:nvPr/>
          </p:nvSpPr>
          <p:spPr bwMode="auto">
            <a:xfrm>
              <a:off x="0" y="86145"/>
              <a:ext cx="11072300" cy="1771229"/>
            </a:xfrm>
            <a:custGeom>
              <a:avLst/>
              <a:gdLst>
                <a:gd name="T0" fmla="*/ 2147483647 w 21600"/>
                <a:gd name="T1" fmla="*/ 76153656 h 21600"/>
                <a:gd name="T2" fmla="*/ 2147483647 w 21600"/>
                <a:gd name="T3" fmla="*/ 76153656 h 21600"/>
                <a:gd name="T4" fmla="*/ 2147483647 w 21600"/>
                <a:gd name="T5" fmla="*/ 76153656 h 21600"/>
                <a:gd name="T6" fmla="*/ 2147483647 w 21600"/>
                <a:gd name="T7" fmla="*/ 7615365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1599"/>
                  </a:moveTo>
                  <a:lnTo>
                    <a:pt x="1080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79646"/>
            </a:solidFill>
            <a:ln w="12700" cap="flat" cmpd="sng">
              <a:solidFill>
                <a:srgbClr val="3A5E8A"/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th-TH"/>
            </a:p>
          </p:txBody>
        </p:sp>
        <p:sp>
          <p:nvSpPr>
            <p:cNvPr id="8206" name="AutoShape 14"/>
            <p:cNvSpPr>
              <a:spLocks/>
            </p:cNvSpPr>
            <p:nvPr/>
          </p:nvSpPr>
          <p:spPr bwMode="auto">
            <a:xfrm>
              <a:off x="2384247" y="776013"/>
              <a:ext cx="6660539" cy="9464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48766" tIns="48766" rIns="48766" bIns="48766" anchor="ctr"/>
            <a:lstStyle/>
            <a:p>
              <a:pPr algn="ctr" defTabSz="641350"/>
              <a:endParaRPr lang="th-TH" sz="13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charset="0"/>
                <a:sym typeface="Helvetica" charset="0"/>
              </a:endParaRPr>
            </a:p>
            <a:p>
              <a:pPr algn="ctr" defTabSz="641350"/>
              <a:r>
                <a:rPr lang="th-TH" sz="13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charset="0"/>
                  <a:sym typeface="Helvetica" charset="0"/>
                </a:rPr>
                <a:t>“ประชาชนเข้าถึงบริการที่ได้มาตรฐาน โดยเครือข่ายบริการเชื่อมโยงไร้รอยต่อ สามารถบริการเบ็ดเสร็จภายในเครือข่ายบริการประสานชุมชน  Self Care” </a:t>
              </a:r>
              <a:endParaRPr lang="th-TH"/>
            </a:p>
          </p:txBody>
        </p:sp>
      </p:grpSp>
      <p:sp>
        <p:nvSpPr>
          <p:cNvPr id="8207" name="AutoShape 15"/>
          <p:cNvSpPr>
            <a:spLocks/>
          </p:cNvSpPr>
          <p:nvPr/>
        </p:nvSpPr>
        <p:spPr bwMode="auto">
          <a:xfrm>
            <a:off x="4189413" y="1290638"/>
            <a:ext cx="2008187" cy="4778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4287" tIns="34287" rIns="34287" bIns="34287"/>
          <a:lstStyle/>
          <a:p>
            <a:pPr defTabSz="642915">
              <a:defRPr/>
            </a:pPr>
            <a:r>
              <a:rPr lang="th-TH" sz="2700" b="1" dirty="0" err="1">
                <a:solidFill>
                  <a:srgbClr val="1414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VISION</a:t>
            </a:r>
            <a:endParaRPr lang="th-TH" dirty="0"/>
          </a:p>
        </p:txBody>
      </p:sp>
      <p:sp>
        <p:nvSpPr>
          <p:cNvPr id="25609" name="AutoShape 16"/>
          <p:cNvSpPr>
            <a:spLocks/>
          </p:cNvSpPr>
          <p:nvPr/>
        </p:nvSpPr>
        <p:spPr bwMode="auto">
          <a:xfrm>
            <a:off x="1257300" y="3479800"/>
            <a:ext cx="300038" cy="401638"/>
          </a:xfrm>
          <a:custGeom>
            <a:avLst/>
            <a:gdLst>
              <a:gd name="T0" fmla="*/ 2968121 w 21600"/>
              <a:gd name="T1" fmla="*/ 5315956 h 21600"/>
              <a:gd name="T2" fmla="*/ 2968121 w 21600"/>
              <a:gd name="T3" fmla="*/ 5315956 h 21600"/>
              <a:gd name="T4" fmla="*/ 2968121 w 21600"/>
              <a:gd name="T5" fmla="*/ 5315956 h 21600"/>
              <a:gd name="T6" fmla="*/ 2968121 w 21600"/>
              <a:gd name="T7" fmla="*/ 53159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6479"/>
                </a:moveTo>
                <a:lnTo>
                  <a:pt x="10800" y="0"/>
                </a:lnTo>
                <a:lnTo>
                  <a:pt x="21600" y="6479"/>
                </a:lnTo>
                <a:lnTo>
                  <a:pt x="16200" y="6479"/>
                </a:lnTo>
                <a:lnTo>
                  <a:pt x="16200" y="15118"/>
                </a:lnTo>
                <a:lnTo>
                  <a:pt x="21600" y="15118"/>
                </a:lnTo>
                <a:lnTo>
                  <a:pt x="10800" y="21600"/>
                </a:lnTo>
                <a:lnTo>
                  <a:pt x="0" y="15118"/>
                </a:lnTo>
                <a:lnTo>
                  <a:pt x="5400" y="15118"/>
                </a:lnTo>
                <a:lnTo>
                  <a:pt x="5400" y="6479"/>
                </a:lnTo>
                <a:close/>
              </a:path>
            </a:pathLst>
          </a:custGeom>
          <a:solidFill>
            <a:srgbClr val="4F81BD"/>
          </a:solidFill>
          <a:ln w="12700" cap="flat" cmpd="sng">
            <a:solidFill>
              <a:srgbClr val="3A5E8A"/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25610" name="AutoShape 17"/>
          <p:cNvSpPr>
            <a:spLocks/>
          </p:cNvSpPr>
          <p:nvPr/>
        </p:nvSpPr>
        <p:spPr bwMode="auto">
          <a:xfrm>
            <a:off x="1257300" y="4584700"/>
            <a:ext cx="300038" cy="401638"/>
          </a:xfrm>
          <a:custGeom>
            <a:avLst/>
            <a:gdLst>
              <a:gd name="T0" fmla="*/ 2968121 w 21600"/>
              <a:gd name="T1" fmla="*/ 5315956 h 21600"/>
              <a:gd name="T2" fmla="*/ 2968121 w 21600"/>
              <a:gd name="T3" fmla="*/ 5315956 h 21600"/>
              <a:gd name="T4" fmla="*/ 2968121 w 21600"/>
              <a:gd name="T5" fmla="*/ 5315956 h 21600"/>
              <a:gd name="T6" fmla="*/ 2968121 w 21600"/>
              <a:gd name="T7" fmla="*/ 53159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6479"/>
                </a:moveTo>
                <a:lnTo>
                  <a:pt x="10800" y="0"/>
                </a:lnTo>
                <a:lnTo>
                  <a:pt x="21600" y="6479"/>
                </a:lnTo>
                <a:lnTo>
                  <a:pt x="16200" y="6479"/>
                </a:lnTo>
                <a:lnTo>
                  <a:pt x="16200" y="15118"/>
                </a:lnTo>
                <a:lnTo>
                  <a:pt x="21600" y="15118"/>
                </a:lnTo>
                <a:lnTo>
                  <a:pt x="10800" y="21600"/>
                </a:lnTo>
                <a:lnTo>
                  <a:pt x="0" y="15118"/>
                </a:lnTo>
                <a:lnTo>
                  <a:pt x="5400" y="15118"/>
                </a:lnTo>
                <a:lnTo>
                  <a:pt x="5400" y="6479"/>
                </a:lnTo>
                <a:close/>
              </a:path>
            </a:pathLst>
          </a:custGeom>
          <a:solidFill>
            <a:srgbClr val="4F81BD"/>
          </a:solidFill>
          <a:ln w="12700" cap="flat" cmpd="sng">
            <a:solidFill>
              <a:srgbClr val="3A5E8A"/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985963" y="2524125"/>
            <a:ext cx="812800" cy="3382963"/>
            <a:chOff x="-1" y="0"/>
            <a:chExt cx="1156596" cy="4810125"/>
          </a:xfrm>
        </p:grpSpPr>
        <p:sp>
          <p:nvSpPr>
            <p:cNvPr id="8211" name="AutoShape 19"/>
            <p:cNvSpPr>
              <a:spLocks/>
            </p:cNvSpPr>
            <p:nvPr/>
          </p:nvSpPr>
          <p:spPr bwMode="auto">
            <a:xfrm>
              <a:off x="176199" y="0"/>
              <a:ext cx="804196" cy="4810125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FFE6E6"/>
                </a:gs>
                <a:gs pos="65001">
                  <a:srgbClr val="FFBFBE"/>
                </a:gs>
                <a:gs pos="100000">
                  <a:srgbClr val="FFA5A3"/>
                </a:gs>
              </a:gsLst>
              <a:lin ang="5400000"/>
            </a:gradFill>
            <a:ln w="3175" cap="flat" cmpd="sng">
              <a:solidFill>
                <a:srgbClr val="D07C7A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r" defTabSz="642915">
                <a:defRPr/>
              </a:pPr>
              <a:endParaRPr lang="th-TH" sz="2000" b="1" dirty="0"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645" name="AutoShape 20"/>
            <p:cNvSpPr>
              <a:spLocks/>
            </p:cNvSpPr>
            <p:nvPr/>
          </p:nvSpPr>
          <p:spPr bwMode="auto">
            <a:xfrm rot="-5400000">
              <a:off x="-949529" y="1214297"/>
              <a:ext cx="3055652" cy="1156594"/>
            </a:xfrm>
            <a:custGeom>
              <a:avLst/>
              <a:gdLst>
                <a:gd name="T0" fmla="*/ 216134464 w 21600"/>
                <a:gd name="T1" fmla="*/ 30965504 h 21600"/>
                <a:gd name="T2" fmla="*/ 216134464 w 21600"/>
                <a:gd name="T3" fmla="*/ 30965504 h 21600"/>
                <a:gd name="T4" fmla="*/ 216134464 w 21600"/>
                <a:gd name="T5" fmla="*/ 30965504 h 21600"/>
                <a:gd name="T6" fmla="*/ 216134464 w 21600"/>
                <a:gd name="T7" fmla="*/ 3096550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2000" b="1">
                  <a:latin typeface="Helvetica" charset="0"/>
                  <a:sym typeface="Helvetica" charset="0"/>
                </a:rPr>
                <a:t>หัวใจและหลอดเลือด</a:t>
              </a:r>
              <a:endParaRPr lang="th-TH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643188" y="2524125"/>
            <a:ext cx="611187" cy="3382963"/>
            <a:chOff x="0" y="0"/>
            <a:chExt cx="869523" cy="4810125"/>
          </a:xfrm>
        </p:grpSpPr>
        <p:sp>
          <p:nvSpPr>
            <p:cNvPr id="8214" name="AutoShape 22"/>
            <p:cNvSpPr>
              <a:spLocks/>
            </p:cNvSpPr>
            <p:nvPr/>
          </p:nvSpPr>
          <p:spPr bwMode="auto">
            <a:xfrm>
              <a:off x="0" y="0"/>
              <a:ext cx="869523" cy="4810125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E7F8FF"/>
                </a:gs>
                <a:gs pos="65001">
                  <a:srgbClr val="BFEDFF"/>
                </a:gs>
                <a:gs pos="100000">
                  <a:srgbClr val="A5E6FF"/>
                </a:gs>
              </a:gsLst>
              <a:lin ang="5400000"/>
            </a:gradFill>
            <a:ln w="317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r" defTabSz="642915">
                <a:defRPr/>
              </a:pPr>
              <a:endParaRPr lang="th-TH" sz="2000" b="1" dirty="0"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643" name="AutoShape 23"/>
            <p:cNvSpPr>
              <a:spLocks/>
            </p:cNvSpPr>
            <p:nvPr/>
          </p:nvSpPr>
          <p:spPr bwMode="auto">
            <a:xfrm rot="-5400000">
              <a:off x="-306540" y="1802390"/>
              <a:ext cx="1482600" cy="626900"/>
            </a:xfrm>
            <a:custGeom>
              <a:avLst/>
              <a:gdLst>
                <a:gd name="T0" fmla="*/ 50882007 w 21600"/>
                <a:gd name="T1" fmla="*/ 9097306 h 21600"/>
                <a:gd name="T2" fmla="*/ 50882007 w 21600"/>
                <a:gd name="T3" fmla="*/ 9097306 h 21600"/>
                <a:gd name="T4" fmla="*/ 50882007 w 21600"/>
                <a:gd name="T5" fmla="*/ 9097306 h 21600"/>
                <a:gd name="T6" fmla="*/ 50882007 w 21600"/>
                <a:gd name="T7" fmla="*/ 909730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2000" b="1">
                  <a:latin typeface="Helvetica" charset="0"/>
                  <a:sym typeface="Helvetica" charset="0"/>
                </a:rPr>
                <a:t>มะเร็ง</a:t>
              </a:r>
              <a:endParaRPr lang="th-TH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3257550" y="2524125"/>
            <a:ext cx="596900" cy="3381375"/>
            <a:chOff x="-1" y="1"/>
            <a:chExt cx="847392" cy="4810124"/>
          </a:xfrm>
        </p:grpSpPr>
        <p:sp>
          <p:nvSpPr>
            <p:cNvPr id="8217" name="AutoShape 25"/>
            <p:cNvSpPr>
              <a:spLocks/>
            </p:cNvSpPr>
            <p:nvPr/>
          </p:nvSpPr>
          <p:spPr bwMode="auto">
            <a:xfrm>
              <a:off x="-1" y="1"/>
              <a:ext cx="847392" cy="4810124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FFF2ED"/>
                </a:gs>
                <a:gs pos="65001">
                  <a:srgbClr val="FFDECF"/>
                </a:gs>
                <a:gs pos="100000">
                  <a:srgbClr val="FFD1BB"/>
                </a:gs>
              </a:gsLst>
              <a:lin ang="5400000"/>
            </a:gradFill>
            <a:ln w="317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r" defTabSz="642915">
                <a:defRPr/>
              </a:pPr>
              <a:endParaRPr lang="th-TH" sz="2000" b="1" dirty="0"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641" name="AutoShape 26"/>
            <p:cNvSpPr>
              <a:spLocks/>
            </p:cNvSpPr>
            <p:nvPr/>
          </p:nvSpPr>
          <p:spPr bwMode="auto">
            <a:xfrm rot="-5400000">
              <a:off x="-471356" y="1638186"/>
              <a:ext cx="1790103" cy="628781"/>
            </a:xfrm>
            <a:custGeom>
              <a:avLst/>
              <a:gdLst>
                <a:gd name="T0" fmla="*/ 74177553 w 21600"/>
                <a:gd name="T1" fmla="*/ 9151995 h 21600"/>
                <a:gd name="T2" fmla="*/ 74177553 w 21600"/>
                <a:gd name="T3" fmla="*/ 9151995 h 21600"/>
                <a:gd name="T4" fmla="*/ 74177553 w 21600"/>
                <a:gd name="T5" fmla="*/ 9151995 h 21600"/>
                <a:gd name="T6" fmla="*/ 74177553 w 21600"/>
                <a:gd name="T7" fmla="*/ 915199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2000" b="1">
                  <a:latin typeface="Helvetica" charset="0"/>
                  <a:sym typeface="Helvetica" charset="0"/>
                </a:rPr>
                <a:t>อุบัติเหตุ</a:t>
              </a:r>
              <a:endParaRPr lang="th-TH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868738" y="2524125"/>
            <a:ext cx="574675" cy="3325813"/>
            <a:chOff x="0" y="1"/>
            <a:chExt cx="818944" cy="4729194"/>
          </a:xfrm>
        </p:grpSpPr>
        <p:sp>
          <p:nvSpPr>
            <p:cNvPr id="8220" name="AutoShape 28"/>
            <p:cNvSpPr>
              <a:spLocks/>
            </p:cNvSpPr>
            <p:nvPr/>
          </p:nvSpPr>
          <p:spPr bwMode="auto">
            <a:xfrm>
              <a:off x="0" y="1"/>
              <a:ext cx="818944" cy="4729194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E6EEFF"/>
                </a:gs>
                <a:gs pos="65001">
                  <a:srgbClr val="BDD4FF"/>
                </a:gs>
                <a:gs pos="100000">
                  <a:srgbClr val="A2C3FF"/>
                </a:gs>
              </a:gsLst>
              <a:lin ang="5400000"/>
            </a:gradFill>
            <a:ln w="317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r" defTabSz="642915">
                <a:defRPr/>
              </a:pPr>
              <a:endParaRPr lang="th-TH" sz="2000" b="1" dirty="0"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639" name="AutoShape 29"/>
            <p:cNvSpPr>
              <a:spLocks/>
            </p:cNvSpPr>
            <p:nvPr/>
          </p:nvSpPr>
          <p:spPr bwMode="auto">
            <a:xfrm rot="-5400000">
              <a:off x="-914169" y="1152077"/>
              <a:ext cx="2603651" cy="618202"/>
            </a:xfrm>
            <a:custGeom>
              <a:avLst/>
              <a:gdLst>
                <a:gd name="T0" fmla="*/ 156921206 w 21600"/>
                <a:gd name="T1" fmla="*/ 8846614 h 21600"/>
                <a:gd name="T2" fmla="*/ 156921206 w 21600"/>
                <a:gd name="T3" fmla="*/ 8846614 h 21600"/>
                <a:gd name="T4" fmla="*/ 156921206 w 21600"/>
                <a:gd name="T5" fmla="*/ 8846614 h 21600"/>
                <a:gd name="T6" fmla="*/ 156921206 w 21600"/>
                <a:gd name="T7" fmla="*/ 884661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2000" b="1">
                  <a:latin typeface="Helvetica" charset="0"/>
                  <a:sym typeface="Helvetica" charset="0"/>
                </a:rPr>
                <a:t>ทารกแรกเกิด</a:t>
              </a:r>
              <a:endParaRPr lang="th-TH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4471988" y="2524125"/>
            <a:ext cx="601662" cy="3324225"/>
            <a:chOff x="0" y="0"/>
            <a:chExt cx="857250" cy="4728048"/>
          </a:xfrm>
        </p:grpSpPr>
        <p:sp>
          <p:nvSpPr>
            <p:cNvPr id="8223" name="AutoShape 31"/>
            <p:cNvSpPr>
              <a:spLocks/>
            </p:cNvSpPr>
            <p:nvPr/>
          </p:nvSpPr>
          <p:spPr bwMode="auto">
            <a:xfrm>
              <a:off x="0" y="0"/>
              <a:ext cx="857250" cy="4728048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E7F8FF"/>
                </a:gs>
                <a:gs pos="65001">
                  <a:srgbClr val="BFEDFF"/>
                </a:gs>
                <a:gs pos="100000">
                  <a:srgbClr val="A5E6FF"/>
                </a:gs>
              </a:gsLst>
              <a:lin ang="5400000"/>
            </a:gradFill>
            <a:ln w="317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r" defTabSz="642915">
                <a:defRPr/>
              </a:pPr>
              <a:endParaRPr lang="th-TH" sz="2000" b="1" dirty="0"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637" name="AutoShape 32"/>
            <p:cNvSpPr>
              <a:spLocks/>
            </p:cNvSpPr>
            <p:nvPr/>
          </p:nvSpPr>
          <p:spPr bwMode="auto">
            <a:xfrm rot="-5400000">
              <a:off x="-344661" y="1732375"/>
              <a:ext cx="1546574" cy="618051"/>
            </a:xfrm>
            <a:custGeom>
              <a:avLst/>
              <a:gdLst>
                <a:gd name="T0" fmla="*/ 55367848 w 21600"/>
                <a:gd name="T1" fmla="*/ 8842307 h 21600"/>
                <a:gd name="T2" fmla="*/ 55367848 w 21600"/>
                <a:gd name="T3" fmla="*/ 8842307 h 21600"/>
                <a:gd name="T4" fmla="*/ 55367848 w 21600"/>
                <a:gd name="T5" fmla="*/ 8842307 h 21600"/>
                <a:gd name="T6" fmla="*/ 55367848 w 21600"/>
                <a:gd name="T7" fmla="*/ 884230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2000" b="1">
                  <a:latin typeface="Helvetica" charset="0"/>
                  <a:sym typeface="Helvetica" charset="0"/>
                </a:rPr>
                <a:t>จิตเวช</a:t>
              </a:r>
              <a:endParaRPr lang="th-TH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5100638" y="2520950"/>
            <a:ext cx="622300" cy="3251200"/>
            <a:chOff x="1" y="0"/>
            <a:chExt cx="885206" cy="4623623"/>
          </a:xfrm>
        </p:grpSpPr>
        <p:sp>
          <p:nvSpPr>
            <p:cNvPr id="8226" name="AutoShape 34"/>
            <p:cNvSpPr>
              <a:spLocks/>
            </p:cNvSpPr>
            <p:nvPr/>
          </p:nvSpPr>
          <p:spPr bwMode="auto">
            <a:xfrm>
              <a:off x="1" y="0"/>
              <a:ext cx="885206" cy="4623623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F0EAF9"/>
                </a:gs>
                <a:gs pos="65001">
                  <a:srgbClr val="D8C9EE"/>
                </a:gs>
                <a:gs pos="100000">
                  <a:srgbClr val="C8B2E9"/>
                </a:gs>
              </a:gsLst>
              <a:lin ang="5400000"/>
            </a:gradFill>
            <a:ln w="317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r" defTabSz="642915">
                <a:defRPr/>
              </a:pPr>
              <a:endParaRPr lang="th-TH" sz="2000" b="1" dirty="0"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635" name="AutoShape 35"/>
            <p:cNvSpPr>
              <a:spLocks/>
            </p:cNvSpPr>
            <p:nvPr/>
          </p:nvSpPr>
          <p:spPr bwMode="auto">
            <a:xfrm rot="-5400000">
              <a:off x="-19650" y="2010512"/>
              <a:ext cx="924506" cy="602593"/>
            </a:xfrm>
            <a:custGeom>
              <a:avLst/>
              <a:gdLst>
                <a:gd name="T0" fmla="*/ 19784983 w 21600"/>
                <a:gd name="T1" fmla="*/ 8405531 h 21600"/>
                <a:gd name="T2" fmla="*/ 19784983 w 21600"/>
                <a:gd name="T3" fmla="*/ 8405531 h 21600"/>
                <a:gd name="T4" fmla="*/ 19784983 w 21600"/>
                <a:gd name="T5" fmla="*/ 8405531 h 21600"/>
                <a:gd name="T6" fmla="*/ 19784983 w 21600"/>
                <a:gd name="T7" fmla="*/ 840553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2000" b="1">
                  <a:latin typeface="Helvetica" charset="0"/>
                  <a:sym typeface="Helvetica" charset="0"/>
                </a:rPr>
                <a:t>ตา</a:t>
              </a:r>
              <a:endParaRPr lang="th-TH"/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5727700" y="2524125"/>
            <a:ext cx="606425" cy="3243263"/>
            <a:chOff x="1" y="0"/>
            <a:chExt cx="863251" cy="4612510"/>
          </a:xfrm>
        </p:grpSpPr>
        <p:sp>
          <p:nvSpPr>
            <p:cNvPr id="8229" name="AutoShape 37"/>
            <p:cNvSpPr>
              <a:spLocks/>
            </p:cNvSpPr>
            <p:nvPr/>
          </p:nvSpPr>
          <p:spPr bwMode="auto">
            <a:xfrm>
              <a:off x="1" y="0"/>
              <a:ext cx="863251" cy="4612510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F5FFE6"/>
                </a:gs>
                <a:gs pos="65001">
                  <a:srgbClr val="E4FDBF"/>
                </a:gs>
                <a:gs pos="100000">
                  <a:srgbClr val="DAFEA4"/>
                </a:gs>
              </a:gsLst>
              <a:lin ang="5400000"/>
            </a:gradFill>
            <a:ln w="317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r" defTabSz="642915">
                <a:defRPr/>
              </a:pPr>
              <a:endParaRPr lang="th-TH" sz="2000" b="1" dirty="0"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633" name="AutoShape 38"/>
            <p:cNvSpPr>
              <a:spLocks/>
            </p:cNvSpPr>
            <p:nvPr/>
          </p:nvSpPr>
          <p:spPr bwMode="auto">
            <a:xfrm rot="-5400000">
              <a:off x="-21851" y="2007087"/>
              <a:ext cx="906953" cy="598333"/>
            </a:xfrm>
            <a:custGeom>
              <a:avLst/>
              <a:gdLst>
                <a:gd name="T0" fmla="*/ 19040847 w 21600"/>
                <a:gd name="T1" fmla="*/ 8287106 h 21600"/>
                <a:gd name="T2" fmla="*/ 19040847 w 21600"/>
                <a:gd name="T3" fmla="*/ 8287106 h 21600"/>
                <a:gd name="T4" fmla="*/ 19040847 w 21600"/>
                <a:gd name="T5" fmla="*/ 8287106 h 21600"/>
                <a:gd name="T6" fmla="*/ 19040847 w 21600"/>
                <a:gd name="T7" fmla="*/ 828710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2000" b="1">
                  <a:latin typeface="Helvetica" charset="0"/>
                  <a:sym typeface="Helvetica" charset="0"/>
                </a:rPr>
                <a:t>ไต</a:t>
              </a:r>
              <a:endParaRPr lang="th-TH"/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6380163" y="2524125"/>
            <a:ext cx="652462" cy="3325813"/>
            <a:chOff x="0" y="0"/>
            <a:chExt cx="929972" cy="4729196"/>
          </a:xfrm>
        </p:grpSpPr>
        <p:sp>
          <p:nvSpPr>
            <p:cNvPr id="8232" name="AutoShape 40"/>
            <p:cNvSpPr>
              <a:spLocks/>
            </p:cNvSpPr>
            <p:nvPr/>
          </p:nvSpPr>
          <p:spPr bwMode="auto">
            <a:xfrm>
              <a:off x="0" y="0"/>
              <a:ext cx="929972" cy="4729196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FFE6E6"/>
                </a:gs>
                <a:gs pos="65001">
                  <a:srgbClr val="FFBFBE"/>
                </a:gs>
                <a:gs pos="100000">
                  <a:srgbClr val="FFA5A3"/>
                </a:gs>
              </a:gsLst>
              <a:lin ang="5400000"/>
            </a:gradFill>
            <a:ln w="317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r" defTabSz="642915">
                <a:defRPr/>
              </a:pPr>
              <a:endParaRPr lang="th-TH" sz="2000" b="1" dirty="0"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631" name="AutoShape 41"/>
            <p:cNvSpPr>
              <a:spLocks/>
            </p:cNvSpPr>
            <p:nvPr/>
          </p:nvSpPr>
          <p:spPr bwMode="auto">
            <a:xfrm rot="-5400000">
              <a:off x="-449750" y="1007550"/>
              <a:ext cx="1962659" cy="675910"/>
            </a:xfrm>
            <a:custGeom>
              <a:avLst/>
              <a:gdLst>
                <a:gd name="T0" fmla="*/ 89167405 w 21600"/>
                <a:gd name="T1" fmla="*/ 10575332 h 21600"/>
                <a:gd name="T2" fmla="*/ 89167405 w 21600"/>
                <a:gd name="T3" fmla="*/ 10575332 h 21600"/>
                <a:gd name="T4" fmla="*/ 89167405 w 21600"/>
                <a:gd name="T5" fmla="*/ 10575332 h 21600"/>
                <a:gd name="T6" fmla="*/ 89167405 w 21600"/>
                <a:gd name="T7" fmla="*/ 1057533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2000" b="1">
                  <a:latin typeface="Helvetica" charset="0"/>
                  <a:sym typeface="Helvetica" charset="0"/>
                </a:rPr>
                <a:t>5สาขาหลัก</a:t>
              </a:r>
              <a:endParaRPr lang="th-TH"/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7081838" y="2508250"/>
            <a:ext cx="593725" cy="3276600"/>
            <a:chOff x="-1" y="1"/>
            <a:chExt cx="842737" cy="4659011"/>
          </a:xfrm>
        </p:grpSpPr>
        <p:sp>
          <p:nvSpPr>
            <p:cNvPr id="8235" name="AutoShape 43"/>
            <p:cNvSpPr>
              <a:spLocks/>
            </p:cNvSpPr>
            <p:nvPr/>
          </p:nvSpPr>
          <p:spPr bwMode="auto">
            <a:xfrm>
              <a:off x="-1" y="1"/>
              <a:ext cx="842737" cy="4659011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E6EEFF"/>
                </a:gs>
                <a:gs pos="65001">
                  <a:srgbClr val="BDD4FF"/>
                </a:gs>
                <a:gs pos="100000">
                  <a:srgbClr val="A2C3FF"/>
                </a:gs>
              </a:gsLst>
              <a:lin ang="5400000"/>
            </a:gradFill>
            <a:ln w="317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r" defTabSz="642915">
                <a:defRPr/>
              </a:pPr>
              <a:endParaRPr lang="th-TH" sz="2000" b="1" dirty="0"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629" name="AutoShape 44"/>
            <p:cNvSpPr>
              <a:spLocks/>
            </p:cNvSpPr>
            <p:nvPr/>
          </p:nvSpPr>
          <p:spPr bwMode="auto">
            <a:xfrm rot="-5400000">
              <a:off x="-770506" y="1275318"/>
              <a:ext cx="2383745" cy="609027"/>
            </a:xfrm>
            <a:custGeom>
              <a:avLst/>
              <a:gdLst>
                <a:gd name="T0" fmla="*/ 96195029 w 21600"/>
                <a:gd name="T1" fmla="*/ 8585984 h 21600"/>
                <a:gd name="T2" fmla="*/ 96195029 w 21600"/>
                <a:gd name="T3" fmla="*/ 8585984 h 21600"/>
                <a:gd name="T4" fmla="*/ 96195029 w 21600"/>
                <a:gd name="T5" fmla="*/ 8585984 h 21600"/>
                <a:gd name="T6" fmla="*/ 96195029 w 21600"/>
                <a:gd name="T7" fmla="*/ 858598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2000" b="1">
                  <a:latin typeface="Helvetica" charset="0"/>
                  <a:sym typeface="Helvetica" charset="0"/>
                </a:rPr>
                <a:t>ทันตกรรม</a:t>
              </a:r>
              <a:endParaRPr lang="th-TH"/>
            </a:p>
          </p:txBody>
        </p: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7685088" y="2524125"/>
            <a:ext cx="611187" cy="3325813"/>
            <a:chOff x="-1" y="0"/>
            <a:chExt cx="867595" cy="4729196"/>
          </a:xfrm>
        </p:grpSpPr>
        <p:sp>
          <p:nvSpPr>
            <p:cNvPr id="8238" name="AutoShape 46"/>
            <p:cNvSpPr>
              <a:spLocks/>
            </p:cNvSpPr>
            <p:nvPr/>
          </p:nvSpPr>
          <p:spPr bwMode="auto">
            <a:xfrm>
              <a:off x="-1" y="0"/>
              <a:ext cx="867595" cy="4729196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F0EAF9"/>
                </a:gs>
                <a:gs pos="65001">
                  <a:srgbClr val="D8C9EE"/>
                </a:gs>
                <a:gs pos="100000">
                  <a:srgbClr val="C8B2E9"/>
                </a:gs>
              </a:gsLst>
              <a:lin ang="5400000"/>
            </a:gradFill>
            <a:ln w="9525" cap="flat" cmpd="sng">
              <a:solidFill>
                <a:srgbClr val="7D60A0"/>
              </a:solidFill>
              <a:prstDash val="solid"/>
              <a:round/>
              <a:headEnd/>
              <a:tailEnd/>
            </a:ln>
            <a:effectLst>
              <a:outerShdw dist="200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defTabSz="914145">
                <a:defRPr/>
              </a:pPr>
              <a:endParaRPr lang="th-TH" sz="2000" b="1" dirty="0"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5627" name="AutoShape 47"/>
            <p:cNvSpPr>
              <a:spLocks/>
            </p:cNvSpPr>
            <p:nvPr/>
          </p:nvSpPr>
          <p:spPr bwMode="auto">
            <a:xfrm rot="-5400000">
              <a:off x="-371268" y="1627484"/>
              <a:ext cx="1610128" cy="675910"/>
            </a:xfrm>
            <a:custGeom>
              <a:avLst/>
              <a:gdLst>
                <a:gd name="T0" fmla="*/ 60011853 w 21600"/>
                <a:gd name="T1" fmla="*/ 10575332 h 21600"/>
                <a:gd name="T2" fmla="*/ 60011853 w 21600"/>
                <a:gd name="T3" fmla="*/ 10575332 h 21600"/>
                <a:gd name="T4" fmla="*/ 60011853 w 21600"/>
                <a:gd name="T5" fmla="*/ 10575332 h 21600"/>
                <a:gd name="T6" fmla="*/ 60011853 w 21600"/>
                <a:gd name="T7" fmla="*/ 1057533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2000" b="1">
                  <a:latin typeface="Helvetica" charset="0"/>
                  <a:sym typeface="Helvetica" charset="0"/>
                </a:rPr>
                <a:t>NCD</a:t>
              </a:r>
              <a:endParaRPr lang="th-TH"/>
            </a:p>
          </p:txBody>
        </p:sp>
      </p:grpSp>
      <p:pic>
        <p:nvPicPr>
          <p:cNvPr id="25621" name="Picture 48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5229225"/>
            <a:ext cx="6251575" cy="3603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2051050" y="4494213"/>
            <a:ext cx="6337300" cy="735012"/>
            <a:chOff x="-45862" y="54424"/>
            <a:chExt cx="9012103" cy="696942"/>
          </a:xfrm>
        </p:grpSpPr>
        <p:sp>
          <p:nvSpPr>
            <p:cNvPr id="25624" name="AutoShape 50"/>
            <p:cNvSpPr>
              <a:spLocks/>
            </p:cNvSpPr>
            <p:nvPr/>
          </p:nvSpPr>
          <p:spPr bwMode="auto">
            <a:xfrm>
              <a:off x="0" y="54424"/>
              <a:ext cx="8895522" cy="696942"/>
            </a:xfrm>
            <a:custGeom>
              <a:avLst/>
              <a:gdLst>
                <a:gd name="T0" fmla="*/ 1831719926 w 21600"/>
                <a:gd name="T1" fmla="*/ 6994942 h 21600"/>
                <a:gd name="T2" fmla="*/ 1831719926 w 21600"/>
                <a:gd name="T3" fmla="*/ 6994942 h 21600"/>
                <a:gd name="T4" fmla="*/ 1831719926 w 21600"/>
                <a:gd name="T5" fmla="*/ 6994942 h 21600"/>
                <a:gd name="T6" fmla="*/ 1831719926 w 21600"/>
                <a:gd name="T7" fmla="*/ 699494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3599"/>
                  </a:moveTo>
                  <a:cubicBezTo>
                    <a:pt x="0" y="1611"/>
                    <a:pt x="84" y="0"/>
                    <a:pt x="188" y="0"/>
                  </a:cubicBezTo>
                  <a:lnTo>
                    <a:pt x="21410" y="0"/>
                  </a:lnTo>
                  <a:cubicBezTo>
                    <a:pt x="21514" y="0"/>
                    <a:pt x="21599" y="1611"/>
                    <a:pt x="21599" y="3599"/>
                  </a:cubicBezTo>
                  <a:lnTo>
                    <a:pt x="21599" y="18000"/>
                  </a:lnTo>
                  <a:cubicBezTo>
                    <a:pt x="21599" y="19988"/>
                    <a:pt x="21514" y="21600"/>
                    <a:pt x="21410" y="21600"/>
                  </a:cubicBezTo>
                  <a:lnTo>
                    <a:pt x="188" y="21600"/>
                  </a:lnTo>
                  <a:cubicBezTo>
                    <a:pt x="84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th-TH"/>
            </a:p>
          </p:txBody>
        </p:sp>
        <p:sp>
          <p:nvSpPr>
            <p:cNvPr id="25625" name="AutoShape 51"/>
            <p:cNvSpPr>
              <a:spLocks/>
            </p:cNvSpPr>
            <p:nvPr/>
          </p:nvSpPr>
          <p:spPr bwMode="auto">
            <a:xfrm>
              <a:off x="-45862" y="204917"/>
              <a:ext cx="9012103" cy="409837"/>
            </a:xfrm>
            <a:custGeom>
              <a:avLst/>
              <a:gdLst>
                <a:gd name="T0" fmla="*/ 1918656842 w 21600"/>
                <a:gd name="T1" fmla="*/ 5367537 h 21600"/>
                <a:gd name="T2" fmla="*/ 1918656842 w 21600"/>
                <a:gd name="T3" fmla="*/ 5367537 h 21600"/>
                <a:gd name="T4" fmla="*/ 1918656842 w 21600"/>
                <a:gd name="T5" fmla="*/ 5367537 h 21600"/>
                <a:gd name="T6" fmla="*/ 1918656842 w 21600"/>
                <a:gd name="T7" fmla="*/ 53675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ctr" defTabSz="641350"/>
              <a:r>
                <a:rPr lang="th-TH" sz="2000" b="1">
                  <a:solidFill>
                    <a:srgbClr val="3B1A64"/>
                  </a:solidFill>
                  <a:latin typeface="Helvetica" charset="0"/>
                  <a:sym typeface="Helvetica" charset="0"/>
                </a:rPr>
                <a:t>การบริหารร่วมและบริการร่วมโดยการบริหารจัดการของเขตบริการสุขภาพ</a:t>
              </a:r>
              <a:endParaRPr lang="th-TH"/>
            </a:p>
          </p:txBody>
        </p: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2047131" y="5578822"/>
            <a:ext cx="6292081" cy="586482"/>
            <a:chOff x="0" y="244101"/>
            <a:chExt cx="8948013" cy="543161"/>
          </a:xfrm>
          <a:solidFill>
            <a:srgbClr val="003300"/>
          </a:solidFill>
        </p:grpSpPr>
        <p:sp>
          <p:nvSpPr>
            <p:cNvPr id="8245" name="AutoShape 53"/>
            <p:cNvSpPr>
              <a:spLocks/>
            </p:cNvSpPr>
            <p:nvPr/>
          </p:nvSpPr>
          <p:spPr bwMode="auto">
            <a:xfrm>
              <a:off x="0" y="244101"/>
              <a:ext cx="8948013" cy="5431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599"/>
                  </a:moveTo>
                  <a:cubicBezTo>
                    <a:pt x="0" y="1611"/>
                    <a:pt x="106" y="0"/>
                    <a:pt x="237" y="0"/>
                  </a:cubicBezTo>
                  <a:lnTo>
                    <a:pt x="21361" y="0"/>
                  </a:lnTo>
                  <a:cubicBezTo>
                    <a:pt x="21492" y="0"/>
                    <a:pt x="21599" y="1611"/>
                    <a:pt x="21599" y="3599"/>
                  </a:cubicBezTo>
                  <a:lnTo>
                    <a:pt x="21599" y="18000"/>
                  </a:lnTo>
                  <a:cubicBezTo>
                    <a:pt x="21599" y="19988"/>
                    <a:pt x="21492" y="21599"/>
                    <a:pt x="21361" y="21599"/>
                  </a:cubicBezTo>
                  <a:lnTo>
                    <a:pt x="237" y="21599"/>
                  </a:lnTo>
                  <a:cubicBezTo>
                    <a:pt x="106" y="21599"/>
                    <a:pt x="0" y="19988"/>
                    <a:pt x="0" y="18000"/>
                  </a:cubicBez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642915">
                <a:defRPr/>
              </a:pPr>
              <a:endParaRPr lang="th-TH" sz="2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246" name="AutoShape 54"/>
            <p:cNvSpPr>
              <a:spLocks/>
            </p:cNvSpPr>
            <p:nvPr/>
          </p:nvSpPr>
          <p:spPr bwMode="auto">
            <a:xfrm>
              <a:off x="0" y="285274"/>
              <a:ext cx="8849596" cy="40855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8766" tIns="48766" rIns="48766" bIns="48766" anchor="ctr"/>
            <a:lstStyle/>
            <a:p>
              <a:pPr algn="ctr" defTabSz="642915">
                <a:defRPr/>
              </a:pPr>
              <a:r>
                <a:rPr lang="th-TH" sz="1400" dirty="0" err="1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DHS</a:t>
              </a:r>
              <a:r>
                <a:rPr lang="th-TH" sz="14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 : </a:t>
              </a:r>
              <a:r>
                <a:rPr lang="th-TH" sz="1400" dirty="0" err="1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UCARE</a:t>
              </a:r>
              <a:r>
                <a:rPr lang="th-TH" sz="14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 ; </a:t>
              </a:r>
              <a:r>
                <a:rPr lang="th-TH" sz="1400" dirty="0" err="1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Unity</a:t>
              </a:r>
              <a:r>
                <a:rPr lang="th-TH" sz="14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 / </a:t>
              </a:r>
              <a:r>
                <a:rPr lang="th-TH" sz="1400" dirty="0" err="1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Community</a:t>
              </a:r>
              <a:r>
                <a:rPr lang="th-TH" sz="14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 / </a:t>
              </a:r>
              <a:r>
                <a:rPr lang="th-TH" sz="1400" dirty="0" err="1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Appreciation</a:t>
              </a:r>
              <a:r>
                <a:rPr lang="th-TH" sz="14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 / </a:t>
              </a:r>
              <a:r>
                <a:rPr lang="th-TH" sz="1400" dirty="0" err="1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Resource</a:t>
              </a:r>
              <a:r>
                <a:rPr lang="th-TH" sz="14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 / </a:t>
              </a:r>
              <a:r>
                <a:rPr lang="th-TH" sz="1400" dirty="0" err="1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Essential</a:t>
              </a:r>
              <a:r>
                <a:rPr lang="th-TH" sz="1400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 </a:t>
              </a:r>
              <a:endParaRPr lang="th-TH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649663" y="2127250"/>
            <a:ext cx="5740400" cy="754063"/>
            <a:chOff x="224240" y="0"/>
            <a:chExt cx="8164631" cy="1071513"/>
          </a:xfrm>
        </p:grpSpPr>
        <p:sp>
          <p:nvSpPr>
            <p:cNvPr id="9218" name="AutoShape 2"/>
            <p:cNvSpPr>
              <a:spLocks/>
            </p:cNvSpPr>
            <p:nvPr/>
          </p:nvSpPr>
          <p:spPr bwMode="auto">
            <a:xfrm>
              <a:off x="224240" y="0"/>
              <a:ext cx="6979223" cy="1071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cubicBezTo>
                    <a:pt x="0" y="1611"/>
                    <a:pt x="223" y="0"/>
                    <a:pt x="500" y="0"/>
                  </a:cubicBezTo>
                  <a:lnTo>
                    <a:pt x="21098" y="0"/>
                  </a:lnTo>
                  <a:cubicBezTo>
                    <a:pt x="21375" y="0"/>
                    <a:pt x="21600" y="1611"/>
                    <a:pt x="21600" y="3600"/>
                  </a:cubicBezTo>
                  <a:lnTo>
                    <a:pt x="21600" y="17999"/>
                  </a:lnTo>
                  <a:cubicBezTo>
                    <a:pt x="21600" y="19988"/>
                    <a:pt x="21375" y="21599"/>
                    <a:pt x="21098" y="21599"/>
                  </a:cubicBezTo>
                  <a:lnTo>
                    <a:pt x="500" y="21599"/>
                  </a:lnTo>
                  <a:cubicBezTo>
                    <a:pt x="223" y="21599"/>
                    <a:pt x="0" y="19988"/>
                    <a:pt x="0" y="1799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E6E6"/>
                </a:gs>
                <a:gs pos="65001">
                  <a:srgbClr val="FFBFBE"/>
                </a:gs>
                <a:gs pos="100000">
                  <a:srgbClr val="FFA5A3"/>
                </a:gs>
              </a:gsLst>
              <a:lin ang="5400000"/>
            </a:gra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34998"/>
                </a:srgbClr>
              </a:outerShdw>
            </a:effectLst>
          </p:spPr>
          <p:txBody>
            <a:bodyPr lIns="0" tIns="0" rIns="0" bIns="0" anchor="ctr"/>
            <a:lstStyle/>
            <a:p>
              <a:pPr defTabSz="914145">
                <a:defRPr/>
              </a:pPr>
              <a:endParaRPr lang="th-TH" sz="1300" dirty="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26700" name="AutoShape 3"/>
            <p:cNvSpPr>
              <a:spLocks/>
            </p:cNvSpPr>
            <p:nvPr/>
          </p:nvSpPr>
          <p:spPr bwMode="auto">
            <a:xfrm>
              <a:off x="408992" y="175120"/>
              <a:ext cx="7979879" cy="721273"/>
            </a:xfrm>
            <a:custGeom>
              <a:avLst/>
              <a:gdLst>
                <a:gd name="T0" fmla="*/ 1372372814 w 21600"/>
                <a:gd name="T1" fmla="*/ 12042487 h 21600"/>
                <a:gd name="T2" fmla="*/ 1372372814 w 21600"/>
                <a:gd name="T3" fmla="*/ 12042487 h 21600"/>
                <a:gd name="T4" fmla="*/ 1372372814 w 21600"/>
                <a:gd name="T5" fmla="*/ 12042487 h 21600"/>
                <a:gd name="T6" fmla="*/ 1372372814 w 21600"/>
                <a:gd name="T7" fmla="*/ 1204248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defTabSz="641350"/>
              <a:r>
                <a:rPr lang="th-TH" sz="1400" b="1">
                  <a:latin typeface="Helvetica" charset="0"/>
                  <a:sym typeface="Helvetica" charset="0"/>
                </a:rPr>
                <a:t>คณะกรรมการกำกับทิศทางนโยบายฯ ระดับเขต</a:t>
              </a:r>
            </a:p>
            <a:p>
              <a:pPr defTabSz="641350"/>
              <a:r>
                <a:rPr lang="th-TH" sz="1400" b="1">
                  <a:latin typeface="Helvetica" charset="0"/>
                  <a:sym typeface="Helvetica" charset="0"/>
                </a:rPr>
                <a:t>(CSO เขต + CSO จังหวัด + ประธาน SP 10 สาขา ระดับเขต)</a:t>
              </a:r>
              <a:endParaRPr lang="th-TH" b="1"/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702050" y="3076575"/>
            <a:ext cx="5208588" cy="757238"/>
            <a:chOff x="119082" y="0"/>
            <a:chExt cx="7409979" cy="1074739"/>
          </a:xfrm>
        </p:grpSpPr>
        <p:sp>
          <p:nvSpPr>
            <p:cNvPr id="9221" name="AutoShape 5"/>
            <p:cNvSpPr>
              <a:spLocks/>
            </p:cNvSpPr>
            <p:nvPr/>
          </p:nvSpPr>
          <p:spPr bwMode="auto">
            <a:xfrm>
              <a:off x="119082" y="0"/>
              <a:ext cx="6881501" cy="10747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cubicBezTo>
                    <a:pt x="0" y="1611"/>
                    <a:pt x="224" y="0"/>
                    <a:pt x="501" y="0"/>
                  </a:cubicBezTo>
                  <a:lnTo>
                    <a:pt x="21098" y="0"/>
                  </a:lnTo>
                  <a:cubicBezTo>
                    <a:pt x="21375" y="0"/>
                    <a:pt x="21599" y="1611"/>
                    <a:pt x="21599" y="3600"/>
                  </a:cubicBezTo>
                  <a:lnTo>
                    <a:pt x="21599" y="17998"/>
                  </a:lnTo>
                  <a:cubicBezTo>
                    <a:pt x="21599" y="19987"/>
                    <a:pt x="21375" y="21599"/>
                    <a:pt x="21098" y="21599"/>
                  </a:cubicBezTo>
                  <a:lnTo>
                    <a:pt x="501" y="21599"/>
                  </a:lnTo>
                  <a:cubicBezTo>
                    <a:pt x="224" y="21599"/>
                    <a:pt x="0" y="19987"/>
                    <a:pt x="0" y="17998"/>
                  </a:cubicBezTo>
                  <a:close/>
                </a:path>
              </a:pathLst>
            </a:custGeom>
            <a:gradFill rotWithShape="0">
              <a:gsLst>
                <a:gs pos="0">
                  <a:srgbClr val="E7F8FF"/>
                </a:gs>
                <a:gs pos="65001">
                  <a:srgbClr val="BFEDFF"/>
                </a:gs>
                <a:gs pos="100000">
                  <a:srgbClr val="A5E6FF"/>
                </a:gs>
              </a:gsLst>
              <a:lin ang="5400000"/>
            </a:gradFill>
            <a:ln w="317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defTabSz="642915">
                <a:defRPr/>
              </a:pPr>
              <a:endParaRPr lang="th-TH" sz="1300" dirty="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26698" name="AutoShape 6"/>
            <p:cNvSpPr>
              <a:spLocks/>
            </p:cNvSpPr>
            <p:nvPr/>
          </p:nvSpPr>
          <p:spPr bwMode="auto">
            <a:xfrm>
              <a:off x="333250" y="176733"/>
              <a:ext cx="7195811" cy="721272"/>
            </a:xfrm>
            <a:custGeom>
              <a:avLst/>
              <a:gdLst>
                <a:gd name="T0" fmla="*/ 1119676781 w 21600"/>
                <a:gd name="T1" fmla="*/ 12042471 h 21600"/>
                <a:gd name="T2" fmla="*/ 1119676781 w 21600"/>
                <a:gd name="T3" fmla="*/ 12042471 h 21600"/>
                <a:gd name="T4" fmla="*/ 1119676781 w 21600"/>
                <a:gd name="T5" fmla="*/ 12042471 h 21600"/>
                <a:gd name="T6" fmla="*/ 1119676781 w 21600"/>
                <a:gd name="T7" fmla="*/ 1204247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defTabSz="641350"/>
              <a:r>
                <a:rPr lang="th-TH" sz="1600" b="1">
                  <a:solidFill>
                    <a:srgbClr val="FF0000"/>
                  </a:solidFill>
                  <a:latin typeface="Helvetica" charset="0"/>
                  <a:sym typeface="Helvetica" charset="0"/>
                </a:rPr>
                <a:t>คณะกรรมการกำกับทิศทางนโยบายฯ ระดับจังหวัด</a:t>
              </a:r>
            </a:p>
            <a:p>
              <a:pPr defTabSz="641350"/>
              <a:r>
                <a:rPr lang="th-TH" sz="1600" b="1">
                  <a:solidFill>
                    <a:srgbClr val="FF0000"/>
                  </a:solidFill>
                  <a:latin typeface="Helvetica" charset="0"/>
                  <a:sym typeface="Helvetica" charset="0"/>
                </a:rPr>
                <a:t>(CSO จังหวัด + ประธาน SP 10 สาขา ระดับจังหวัด)</a:t>
              </a:r>
              <a:endParaRPr lang="th-TH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617913" y="1249363"/>
            <a:ext cx="5443537" cy="692150"/>
            <a:chOff x="0" y="0"/>
            <a:chExt cx="7742349" cy="983212"/>
          </a:xfrm>
        </p:grpSpPr>
        <p:sp>
          <p:nvSpPr>
            <p:cNvPr id="9224" name="AutoShape 8"/>
            <p:cNvSpPr>
              <a:spLocks/>
            </p:cNvSpPr>
            <p:nvPr/>
          </p:nvSpPr>
          <p:spPr bwMode="auto">
            <a:xfrm>
              <a:off x="0" y="0"/>
              <a:ext cx="7010788" cy="983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cubicBezTo>
                    <a:pt x="0" y="1611"/>
                    <a:pt x="224" y="0"/>
                    <a:pt x="501" y="0"/>
                  </a:cubicBezTo>
                  <a:lnTo>
                    <a:pt x="21098" y="0"/>
                  </a:lnTo>
                  <a:cubicBezTo>
                    <a:pt x="21375" y="0"/>
                    <a:pt x="21599" y="1611"/>
                    <a:pt x="21599" y="3600"/>
                  </a:cubicBezTo>
                  <a:lnTo>
                    <a:pt x="21599" y="17999"/>
                  </a:lnTo>
                  <a:cubicBezTo>
                    <a:pt x="21599" y="19988"/>
                    <a:pt x="21375" y="21600"/>
                    <a:pt x="21098" y="21600"/>
                  </a:cubicBezTo>
                  <a:lnTo>
                    <a:pt x="501" y="21600"/>
                  </a:lnTo>
                  <a:cubicBezTo>
                    <a:pt x="224" y="21600"/>
                    <a:pt x="0" y="19988"/>
                    <a:pt x="0" y="17999"/>
                  </a:cubicBezTo>
                  <a:close/>
                </a:path>
              </a:pathLst>
            </a:custGeom>
            <a:gradFill rotWithShape="0">
              <a:gsLst>
                <a:gs pos="0">
                  <a:srgbClr val="E6EEFF"/>
                </a:gs>
                <a:gs pos="65001">
                  <a:srgbClr val="BDD4FF"/>
                </a:gs>
                <a:gs pos="100000">
                  <a:srgbClr val="A2C3FF"/>
                </a:gs>
              </a:gsLst>
              <a:lin ang="5400000"/>
            </a:gradFill>
            <a:ln w="317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defTabSz="642915">
                <a:defRPr/>
              </a:pPr>
              <a:endParaRPr lang="th-TH" sz="1300" dirty="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7240" name="AutoShape 9"/>
            <p:cNvSpPr>
              <a:spLocks/>
            </p:cNvSpPr>
            <p:nvPr/>
          </p:nvSpPr>
          <p:spPr bwMode="auto">
            <a:xfrm>
              <a:off x="334170" y="130794"/>
              <a:ext cx="7408179" cy="721623"/>
            </a:xfrm>
            <a:custGeom>
              <a:avLst/>
              <a:gdLst>
                <a:gd name="T0" fmla="*/ 3495448 w 21600"/>
                <a:gd name="T1" fmla="*/ 360637 h 21600"/>
                <a:gd name="T2" fmla="*/ 3495448 w 21600"/>
                <a:gd name="T3" fmla="*/ 360637 h 21600"/>
                <a:gd name="T4" fmla="*/ 3495448 w 21600"/>
                <a:gd name="T5" fmla="*/ 360637 h 21600"/>
                <a:gd name="T6" fmla="*/ 3495448 w 21600"/>
                <a:gd name="T7" fmla="*/ 3606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defTabSz="641350"/>
              <a:r>
                <a:rPr lang="th-TH" sz="1200" b="1">
                  <a:latin typeface="Helvetica" charset="0"/>
                  <a:sym typeface="Helvetica" charset="0"/>
                </a:rPr>
                <a:t>คณะกรรมการกำกับทิศทางนโยบายการพัฒนาระบบบริการสุขภาพ </a:t>
              </a:r>
            </a:p>
            <a:p>
              <a:pPr defTabSz="641350"/>
              <a:r>
                <a:rPr lang="th-TH" sz="1200" b="1">
                  <a:latin typeface="Helvetica" charset="0"/>
                  <a:sym typeface="Helvetica" charset="0"/>
                </a:rPr>
                <a:t>(รองปลัดฯวชิระ + CSO ทุกเขต + ประธาน SP 10 สาขา)</a:t>
              </a:r>
              <a:endParaRPr lang="th-TH" sz="1200" b="1"/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03250" y="1223963"/>
            <a:ext cx="2813050" cy="741362"/>
            <a:chOff x="0" y="0"/>
            <a:chExt cx="4000500" cy="1054608"/>
          </a:xfrm>
        </p:grpSpPr>
        <p:sp>
          <p:nvSpPr>
            <p:cNvPr id="9227" name="AutoShape 11"/>
            <p:cNvSpPr>
              <a:spLocks/>
            </p:cNvSpPr>
            <p:nvPr/>
          </p:nvSpPr>
          <p:spPr bwMode="auto">
            <a:xfrm>
              <a:off x="0" y="0"/>
              <a:ext cx="4000500" cy="10546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cubicBezTo>
                    <a:pt x="0" y="1611"/>
                    <a:pt x="431" y="0"/>
                    <a:pt x="963" y="0"/>
                  </a:cubicBezTo>
                  <a:lnTo>
                    <a:pt x="20636" y="0"/>
                  </a:lnTo>
                  <a:cubicBezTo>
                    <a:pt x="21168" y="0"/>
                    <a:pt x="21599" y="1611"/>
                    <a:pt x="21599" y="3600"/>
                  </a:cubicBezTo>
                  <a:lnTo>
                    <a:pt x="21599" y="17999"/>
                  </a:lnTo>
                  <a:cubicBezTo>
                    <a:pt x="21599" y="19988"/>
                    <a:pt x="21168" y="21599"/>
                    <a:pt x="20636" y="21599"/>
                  </a:cubicBezTo>
                  <a:lnTo>
                    <a:pt x="963" y="21599"/>
                  </a:lnTo>
                  <a:cubicBezTo>
                    <a:pt x="431" y="21599"/>
                    <a:pt x="0" y="19988"/>
                    <a:pt x="0" y="17999"/>
                  </a:cubicBezTo>
                  <a:close/>
                </a:path>
              </a:pathLst>
            </a:custGeom>
            <a:gradFill rotWithShape="0">
              <a:gsLst>
                <a:gs pos="0">
                  <a:srgbClr val="E6EEFF"/>
                </a:gs>
                <a:gs pos="65001">
                  <a:srgbClr val="BDD4FF"/>
                </a:gs>
                <a:gs pos="100000">
                  <a:srgbClr val="A2C3FF"/>
                </a:gs>
              </a:gsLst>
              <a:lin ang="5400000"/>
            </a:gra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defTabSz="642915">
                <a:defRPr/>
              </a:pPr>
              <a:endParaRPr lang="th-TH" sz="1300" dirty="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26694" name="AutoShape 12"/>
            <p:cNvSpPr>
              <a:spLocks/>
            </p:cNvSpPr>
            <p:nvPr/>
          </p:nvSpPr>
          <p:spPr bwMode="auto">
            <a:xfrm>
              <a:off x="89177" y="125093"/>
              <a:ext cx="3822146" cy="804469"/>
            </a:xfrm>
            <a:custGeom>
              <a:avLst/>
              <a:gdLst>
                <a:gd name="T0" fmla="*/ 338166634 w 21600"/>
                <a:gd name="T1" fmla="*/ 14980814 h 21600"/>
                <a:gd name="T2" fmla="*/ 338166634 w 21600"/>
                <a:gd name="T3" fmla="*/ 14980814 h 21600"/>
                <a:gd name="T4" fmla="*/ 338166634 w 21600"/>
                <a:gd name="T5" fmla="*/ 14980814 h 21600"/>
                <a:gd name="T6" fmla="*/ 338166634 w 21600"/>
                <a:gd name="T7" fmla="*/ 1498081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ctr" defTabSz="641350"/>
              <a:r>
                <a:rPr lang="th-TH" sz="1700" b="1">
                  <a:latin typeface="Helvetica" charset="0"/>
                  <a:sym typeface="Helvetica" charset="0"/>
                </a:rPr>
                <a:t>Board of CEO</a:t>
              </a:r>
            </a:p>
            <a:p>
              <a:pPr algn="ctr" defTabSz="641350"/>
              <a:r>
                <a:rPr lang="th-TH" sz="1700" b="1">
                  <a:latin typeface="Helvetica" charset="0"/>
                  <a:sym typeface="Helvetica" charset="0"/>
                </a:rPr>
                <a:t>ระดับกระทรวง</a:t>
              </a:r>
              <a:endParaRPr lang="th-TH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554038" y="2106613"/>
            <a:ext cx="2862262" cy="835025"/>
            <a:chOff x="0" y="0"/>
            <a:chExt cx="4071748" cy="1188645"/>
          </a:xfrm>
        </p:grpSpPr>
        <p:sp>
          <p:nvSpPr>
            <p:cNvPr id="9230" name="AutoShape 14"/>
            <p:cNvSpPr>
              <a:spLocks/>
            </p:cNvSpPr>
            <p:nvPr/>
          </p:nvSpPr>
          <p:spPr bwMode="auto">
            <a:xfrm>
              <a:off x="0" y="0"/>
              <a:ext cx="4071748" cy="11886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599"/>
                  </a:moveTo>
                  <a:cubicBezTo>
                    <a:pt x="0" y="1610"/>
                    <a:pt x="429" y="0"/>
                    <a:pt x="960" y="0"/>
                  </a:cubicBezTo>
                  <a:lnTo>
                    <a:pt x="20639" y="0"/>
                  </a:lnTo>
                  <a:cubicBezTo>
                    <a:pt x="21170" y="0"/>
                    <a:pt x="21600" y="1610"/>
                    <a:pt x="21600" y="3599"/>
                  </a:cubicBezTo>
                  <a:lnTo>
                    <a:pt x="21600" y="17998"/>
                  </a:lnTo>
                  <a:cubicBezTo>
                    <a:pt x="21600" y="19987"/>
                    <a:pt x="21170" y="21600"/>
                    <a:pt x="20639" y="21600"/>
                  </a:cubicBezTo>
                  <a:lnTo>
                    <a:pt x="960" y="21600"/>
                  </a:lnTo>
                  <a:cubicBezTo>
                    <a:pt x="429" y="21600"/>
                    <a:pt x="0" y="19987"/>
                    <a:pt x="0" y="17998"/>
                  </a:cubicBezTo>
                  <a:close/>
                </a:path>
              </a:pathLst>
            </a:custGeom>
            <a:gradFill rotWithShape="0">
              <a:gsLst>
                <a:gs pos="0">
                  <a:srgbClr val="FFE6E6"/>
                </a:gs>
                <a:gs pos="65001">
                  <a:srgbClr val="FFBFBE"/>
                </a:gs>
                <a:gs pos="100000">
                  <a:srgbClr val="FFA5A3"/>
                </a:gs>
              </a:gsLst>
              <a:lin ang="5400000"/>
            </a:gra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defTabSz="642915">
                <a:defRPr/>
              </a:pPr>
              <a:endParaRPr lang="th-TH" sz="1300" b="1" dirty="0"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6692" name="AutoShape 15"/>
            <p:cNvSpPr>
              <a:spLocks/>
            </p:cNvSpPr>
            <p:nvPr/>
          </p:nvSpPr>
          <p:spPr bwMode="auto">
            <a:xfrm>
              <a:off x="90499" y="64380"/>
              <a:ext cx="3890937" cy="894787"/>
            </a:xfrm>
            <a:custGeom>
              <a:avLst/>
              <a:gdLst>
                <a:gd name="T0" fmla="*/ 350448913 w 21600"/>
                <a:gd name="T1" fmla="*/ 21953022 h 21600"/>
                <a:gd name="T2" fmla="*/ 350448913 w 21600"/>
                <a:gd name="T3" fmla="*/ 21953022 h 21600"/>
                <a:gd name="T4" fmla="*/ 350448913 w 21600"/>
                <a:gd name="T5" fmla="*/ 21953022 h 21600"/>
                <a:gd name="T6" fmla="*/ 350448913 w 21600"/>
                <a:gd name="T7" fmla="*/ 2195302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ctr" defTabSz="641350"/>
              <a:endParaRPr lang="th-TH" sz="1800" b="1">
                <a:latin typeface="Helvetica" charset="0"/>
                <a:sym typeface="Helvetica" charset="0"/>
              </a:endParaRPr>
            </a:p>
            <a:p>
              <a:pPr algn="ctr" defTabSz="641350"/>
              <a:r>
                <a:rPr lang="en-US" sz="1800" b="1">
                  <a:latin typeface="Helvetica" charset="0"/>
                  <a:sym typeface="Helvetica" charset="0"/>
                </a:rPr>
                <a:t>S</a:t>
              </a:r>
              <a:r>
                <a:rPr lang="th-TH" sz="1800" b="1">
                  <a:latin typeface="Helvetica" charset="0"/>
                  <a:sym typeface="Helvetica" charset="0"/>
                </a:rPr>
                <a:t>ervice Provider Board</a:t>
              </a:r>
            </a:p>
            <a:p>
              <a:pPr algn="ctr" defTabSz="641350"/>
              <a:r>
                <a:rPr lang="th-TH" sz="1800" b="1">
                  <a:latin typeface="Helvetica" charset="0"/>
                  <a:sym typeface="Helvetica" charset="0"/>
                </a:rPr>
                <a:t>ระดับเขต</a:t>
              </a:r>
              <a:endParaRPr lang="th-TH" sz="1800"/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552450" y="3025775"/>
            <a:ext cx="2814638" cy="954088"/>
            <a:chOff x="-1" y="-1"/>
            <a:chExt cx="4000501" cy="1357251"/>
          </a:xfrm>
        </p:grpSpPr>
        <p:sp>
          <p:nvSpPr>
            <p:cNvPr id="9233" name="AutoShape 17"/>
            <p:cNvSpPr>
              <a:spLocks/>
            </p:cNvSpPr>
            <p:nvPr/>
          </p:nvSpPr>
          <p:spPr bwMode="auto">
            <a:xfrm>
              <a:off x="-1" y="-1"/>
              <a:ext cx="4000501" cy="13572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599"/>
                  </a:moveTo>
                  <a:cubicBezTo>
                    <a:pt x="0" y="1611"/>
                    <a:pt x="453" y="0"/>
                    <a:pt x="1012" y="0"/>
                  </a:cubicBezTo>
                  <a:lnTo>
                    <a:pt x="20586" y="0"/>
                  </a:lnTo>
                  <a:cubicBezTo>
                    <a:pt x="21146" y="0"/>
                    <a:pt x="21599" y="1611"/>
                    <a:pt x="21599" y="3599"/>
                  </a:cubicBezTo>
                  <a:lnTo>
                    <a:pt x="21599" y="18000"/>
                  </a:lnTo>
                  <a:cubicBezTo>
                    <a:pt x="21599" y="19988"/>
                    <a:pt x="21146" y="21599"/>
                    <a:pt x="20586" y="21599"/>
                  </a:cubicBezTo>
                  <a:lnTo>
                    <a:pt x="1012" y="21599"/>
                  </a:lnTo>
                  <a:cubicBezTo>
                    <a:pt x="453" y="21599"/>
                    <a:pt x="0" y="19988"/>
                    <a:pt x="0" y="18000"/>
                  </a:cubicBezTo>
                  <a:close/>
                </a:path>
              </a:pathLst>
            </a:custGeom>
            <a:gradFill rotWithShape="0">
              <a:gsLst>
                <a:gs pos="0">
                  <a:srgbClr val="E7F8FF"/>
                </a:gs>
                <a:gs pos="65001">
                  <a:srgbClr val="BFEDFF"/>
                </a:gs>
                <a:gs pos="100000">
                  <a:srgbClr val="A5E6FF"/>
                </a:gs>
              </a:gsLst>
              <a:lin ang="5400000"/>
            </a:gra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defTabSz="642915">
                <a:defRPr/>
              </a:pPr>
              <a:endParaRPr lang="th-TH" sz="1300" b="1" dirty="0"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6690" name="AutoShape 18"/>
            <p:cNvSpPr>
              <a:spLocks/>
            </p:cNvSpPr>
            <p:nvPr/>
          </p:nvSpPr>
          <p:spPr bwMode="auto">
            <a:xfrm>
              <a:off x="-1" y="309692"/>
              <a:ext cx="3812961" cy="821435"/>
            </a:xfrm>
            <a:custGeom>
              <a:avLst/>
              <a:gdLst>
                <a:gd name="T0" fmla="*/ 336543379 w 21600"/>
                <a:gd name="T1" fmla="*/ 15619357 h 21600"/>
                <a:gd name="T2" fmla="*/ 336543379 w 21600"/>
                <a:gd name="T3" fmla="*/ 15619357 h 21600"/>
                <a:gd name="T4" fmla="*/ 336543379 w 21600"/>
                <a:gd name="T5" fmla="*/ 15619357 h 21600"/>
                <a:gd name="T6" fmla="*/ 336543379 w 21600"/>
                <a:gd name="T7" fmla="*/ 1561935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ctr" defTabSz="641350"/>
              <a:r>
                <a:rPr lang="th-TH" sz="1700" b="1">
                  <a:latin typeface="Helvetica" charset="0"/>
                  <a:sym typeface="Helvetica" charset="0"/>
                </a:rPr>
                <a:t>คณะกรรมการประสานงาน</a:t>
              </a:r>
            </a:p>
            <a:p>
              <a:pPr algn="ctr" defTabSz="641350"/>
              <a:r>
                <a:rPr lang="th-TH" sz="1700" b="1">
                  <a:latin typeface="Helvetica" charset="0"/>
                  <a:sym typeface="Helvetica" charset="0"/>
                </a:rPr>
                <a:t>ระดับจังหวัด  (คปสจ.)</a:t>
              </a:r>
              <a:endParaRPr lang="th-TH"/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54038" y="188913"/>
            <a:ext cx="8104187" cy="936625"/>
            <a:chOff x="0" y="0"/>
            <a:chExt cx="11526661" cy="1132745"/>
          </a:xfrm>
        </p:grpSpPr>
        <p:sp>
          <p:nvSpPr>
            <p:cNvPr id="26687" name="AutoShape 20"/>
            <p:cNvSpPr>
              <a:spLocks/>
            </p:cNvSpPr>
            <p:nvPr/>
          </p:nvSpPr>
          <p:spPr bwMode="auto">
            <a:xfrm>
              <a:off x="0" y="0"/>
              <a:ext cx="11444288" cy="1132745"/>
            </a:xfrm>
            <a:custGeom>
              <a:avLst/>
              <a:gdLst>
                <a:gd name="T0" fmla="*/ 2147483647 w 21600"/>
                <a:gd name="T1" fmla="*/ 26597636 h 21600"/>
                <a:gd name="T2" fmla="*/ 2147483647 w 21600"/>
                <a:gd name="T3" fmla="*/ 26597636 h 21600"/>
                <a:gd name="T4" fmla="*/ 2147483647 w 21600"/>
                <a:gd name="T5" fmla="*/ 26597636 h 21600"/>
                <a:gd name="T6" fmla="*/ 2147483647 w 21600"/>
                <a:gd name="T7" fmla="*/ 2659763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5400" cap="flat" cmpd="sng">
              <a:solidFill>
                <a:srgbClr val="8064A2"/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th-TH"/>
            </a:p>
          </p:txBody>
        </p:sp>
        <p:sp>
          <p:nvSpPr>
            <p:cNvPr id="26688" name="AutoShape 21"/>
            <p:cNvSpPr>
              <a:spLocks/>
            </p:cNvSpPr>
            <p:nvPr/>
          </p:nvSpPr>
          <p:spPr bwMode="auto">
            <a:xfrm>
              <a:off x="82373" y="174268"/>
              <a:ext cx="11444288" cy="820537"/>
            </a:xfrm>
            <a:custGeom>
              <a:avLst/>
              <a:gdLst>
                <a:gd name="T0" fmla="*/ 2147483647 w 21600"/>
                <a:gd name="T1" fmla="*/ 10348150 h 21600"/>
                <a:gd name="T2" fmla="*/ 2147483647 w 21600"/>
                <a:gd name="T3" fmla="*/ 10348150 h 21600"/>
                <a:gd name="T4" fmla="*/ 2147483647 w 21600"/>
                <a:gd name="T5" fmla="*/ 10348150 h 21600"/>
                <a:gd name="T6" fmla="*/ 2147483647 w 21600"/>
                <a:gd name="T7" fmla="*/ 103481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ctr" defTabSz="641350"/>
              <a:r>
                <a:rPr lang="th-TH" b="1" dirty="0">
                  <a:solidFill>
                    <a:srgbClr val="002060"/>
                  </a:solidFill>
                  <a:latin typeface="Calibri" pitchFamily="34" charset="0"/>
                  <a:sym typeface="Calibri" pitchFamily="34" charset="0"/>
                </a:rPr>
                <a:t>กลไกการกำกับทิศทางนโยบาย</a:t>
              </a:r>
            </a:p>
            <a:p>
              <a:pPr algn="ctr" defTabSz="641350"/>
              <a:r>
                <a:rPr lang="th-TH" b="1" dirty="0">
                  <a:solidFill>
                    <a:srgbClr val="002060"/>
                  </a:solidFill>
                  <a:latin typeface="Calibri" pitchFamily="34" charset="0"/>
                  <a:sym typeface="Calibri" pitchFamily="34" charset="0"/>
                </a:rPr>
                <a:t>และการพัฒนาระบบบริการสุขภาพ</a:t>
              </a:r>
              <a:endParaRPr lang="th-TH" sz="3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3667125" y="4081463"/>
            <a:ext cx="5280025" cy="752475"/>
            <a:chOff x="0" y="-1"/>
            <a:chExt cx="7508114" cy="1069927"/>
          </a:xfrm>
        </p:grpSpPr>
        <p:sp>
          <p:nvSpPr>
            <p:cNvPr id="9239" name="AutoShape 23"/>
            <p:cNvSpPr>
              <a:spLocks/>
            </p:cNvSpPr>
            <p:nvPr/>
          </p:nvSpPr>
          <p:spPr bwMode="auto">
            <a:xfrm>
              <a:off x="0" y="-1"/>
              <a:ext cx="6948279" cy="1069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cubicBezTo>
                    <a:pt x="0" y="1611"/>
                    <a:pt x="223" y="0"/>
                    <a:pt x="500" y="0"/>
                  </a:cubicBezTo>
                  <a:lnTo>
                    <a:pt x="21098" y="0"/>
                  </a:lnTo>
                  <a:cubicBezTo>
                    <a:pt x="21375" y="0"/>
                    <a:pt x="21600" y="1611"/>
                    <a:pt x="21600" y="3600"/>
                  </a:cubicBezTo>
                  <a:lnTo>
                    <a:pt x="21600" y="17999"/>
                  </a:lnTo>
                  <a:cubicBezTo>
                    <a:pt x="21600" y="19988"/>
                    <a:pt x="21375" y="21600"/>
                    <a:pt x="21098" y="21600"/>
                  </a:cubicBezTo>
                  <a:lnTo>
                    <a:pt x="500" y="21600"/>
                  </a:lnTo>
                  <a:cubicBezTo>
                    <a:pt x="223" y="21600"/>
                    <a:pt x="0" y="19988"/>
                    <a:pt x="0" y="1799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2ED"/>
                </a:gs>
                <a:gs pos="65001">
                  <a:srgbClr val="FFDECF"/>
                </a:gs>
                <a:gs pos="100000">
                  <a:srgbClr val="FFD1BB"/>
                </a:gs>
              </a:gsLst>
              <a:lin ang="5400000"/>
            </a:gradFill>
            <a:ln w="317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defTabSz="642915">
                <a:defRPr/>
              </a:pPr>
              <a:endParaRPr lang="th-TH" sz="1300" dirty="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26686" name="AutoShape 24"/>
            <p:cNvSpPr>
              <a:spLocks/>
            </p:cNvSpPr>
            <p:nvPr/>
          </p:nvSpPr>
          <p:spPr bwMode="auto">
            <a:xfrm>
              <a:off x="159368" y="174326"/>
              <a:ext cx="7348746" cy="721273"/>
            </a:xfrm>
            <a:custGeom>
              <a:avLst/>
              <a:gdLst>
                <a:gd name="T0" fmla="*/ 1166614707 w 21600"/>
                <a:gd name="T1" fmla="*/ 12042487 h 21600"/>
                <a:gd name="T2" fmla="*/ 1166614707 w 21600"/>
                <a:gd name="T3" fmla="*/ 12042487 h 21600"/>
                <a:gd name="T4" fmla="*/ 1166614707 w 21600"/>
                <a:gd name="T5" fmla="*/ 12042487 h 21600"/>
                <a:gd name="T6" fmla="*/ 1166614707 w 21600"/>
                <a:gd name="T7" fmla="*/ 1204248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defTabSz="641350"/>
              <a:r>
                <a:rPr lang="th-TH" sz="1400" b="1">
                  <a:latin typeface="Helvetica" charset="0"/>
                  <a:sym typeface="Helvetica" charset="0"/>
                </a:rPr>
                <a:t>DHS : คณะกรรมการพัฒนาระบบบริการสุขภาพ ระดับอำเภอ</a:t>
              </a:r>
            </a:p>
            <a:p>
              <a:pPr defTabSz="641350"/>
              <a:r>
                <a:rPr lang="th-TH" sz="1400" b="1">
                  <a:latin typeface="Helvetica" charset="0"/>
                  <a:sym typeface="Helvetica" charset="0"/>
                </a:rPr>
                <a:t>(รพ.สต. อสม. อปท. วิสาหกิจชุมชน ภาคประชาชน บ้านวัดโรงเรียน)</a:t>
              </a:r>
              <a:endParaRPr lang="th-TH" b="1"/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603250" y="4081463"/>
            <a:ext cx="2762250" cy="803275"/>
            <a:chOff x="0" y="0"/>
            <a:chExt cx="3928881" cy="1142948"/>
          </a:xfrm>
        </p:grpSpPr>
        <p:sp>
          <p:nvSpPr>
            <p:cNvPr id="9242" name="AutoShape 26"/>
            <p:cNvSpPr>
              <a:spLocks/>
            </p:cNvSpPr>
            <p:nvPr/>
          </p:nvSpPr>
          <p:spPr bwMode="auto">
            <a:xfrm>
              <a:off x="0" y="0"/>
              <a:ext cx="3928881" cy="11429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cubicBezTo>
                    <a:pt x="0" y="1611"/>
                    <a:pt x="473" y="0"/>
                    <a:pt x="1057" y="0"/>
                  </a:cubicBezTo>
                  <a:lnTo>
                    <a:pt x="20542" y="0"/>
                  </a:lnTo>
                  <a:cubicBezTo>
                    <a:pt x="21126" y="0"/>
                    <a:pt x="21599" y="1611"/>
                    <a:pt x="21599" y="3600"/>
                  </a:cubicBezTo>
                  <a:lnTo>
                    <a:pt x="21599" y="17999"/>
                  </a:lnTo>
                  <a:cubicBezTo>
                    <a:pt x="21599" y="19988"/>
                    <a:pt x="21126" y="21599"/>
                    <a:pt x="20542" y="21599"/>
                  </a:cubicBezTo>
                  <a:lnTo>
                    <a:pt x="1057" y="21599"/>
                  </a:lnTo>
                  <a:cubicBezTo>
                    <a:pt x="473" y="21599"/>
                    <a:pt x="0" y="19988"/>
                    <a:pt x="0" y="1799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2ED"/>
                </a:gs>
                <a:gs pos="65001">
                  <a:srgbClr val="FFDECF"/>
                </a:gs>
                <a:gs pos="100000">
                  <a:srgbClr val="FFD1BB"/>
                </a:gs>
              </a:gsLst>
              <a:lin ang="5400000"/>
            </a:gradFill>
            <a:ln w="31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27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defTabSz="642915">
                <a:defRPr/>
              </a:pPr>
              <a:endParaRPr lang="th-TH" sz="1300" b="1" dirty="0">
                <a:latin typeface="Helvetica" charset="0"/>
                <a:ea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6684" name="AutoShape 27"/>
            <p:cNvSpPr>
              <a:spLocks/>
            </p:cNvSpPr>
            <p:nvPr/>
          </p:nvSpPr>
          <p:spPr bwMode="auto">
            <a:xfrm>
              <a:off x="71437" y="109593"/>
              <a:ext cx="3736616" cy="821435"/>
            </a:xfrm>
            <a:custGeom>
              <a:avLst/>
              <a:gdLst>
                <a:gd name="T0" fmla="*/ 323201338 w 21600"/>
                <a:gd name="T1" fmla="*/ 15619357 h 21600"/>
                <a:gd name="T2" fmla="*/ 323201338 w 21600"/>
                <a:gd name="T3" fmla="*/ 15619357 h 21600"/>
                <a:gd name="T4" fmla="*/ 323201338 w 21600"/>
                <a:gd name="T5" fmla="*/ 15619357 h 21600"/>
                <a:gd name="T6" fmla="*/ 323201338 w 21600"/>
                <a:gd name="T7" fmla="*/ 1561935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ctr" defTabSz="641350"/>
              <a:r>
                <a:rPr lang="th-TH" sz="1700" b="1">
                  <a:latin typeface="Helvetica" charset="0"/>
                  <a:sym typeface="Helvetica" charset="0"/>
                </a:rPr>
                <a:t>คณะกรรมการประสานงานระดับอำเภอ(คปสอ.)</a:t>
              </a:r>
              <a:endParaRPr lang="th-TH"/>
            </a:p>
          </p:txBody>
        </p: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3713163" y="5000625"/>
            <a:ext cx="668337" cy="1235075"/>
            <a:chOff x="0" y="0"/>
            <a:chExt cx="950692" cy="1756102"/>
          </a:xfrm>
        </p:grpSpPr>
        <p:sp>
          <p:nvSpPr>
            <p:cNvPr id="26681" name="AutoShape 29"/>
            <p:cNvSpPr>
              <a:spLocks/>
            </p:cNvSpPr>
            <p:nvPr/>
          </p:nvSpPr>
          <p:spPr bwMode="auto">
            <a:xfrm>
              <a:off x="0" y="0"/>
              <a:ext cx="950692" cy="1756102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E7F8FF"/>
                </a:gs>
                <a:gs pos="65001">
                  <a:srgbClr val="BFEDFF"/>
                </a:gs>
                <a:gs pos="100000">
                  <a:srgbClr val="A5E6FF"/>
                </a:gs>
              </a:gsLst>
              <a:lin ang="5400000"/>
            </a:gradFill>
            <a:ln w="12700">
              <a:solidFill>
                <a:srgbClr val="4F81B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641350"/>
              <a:endParaRPr lang="th-TH" sz="1700"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26682" name="AutoShape 30"/>
            <p:cNvSpPr>
              <a:spLocks/>
            </p:cNvSpPr>
            <p:nvPr/>
          </p:nvSpPr>
          <p:spPr bwMode="auto">
            <a:xfrm rot="-5400000">
              <a:off x="-272617" y="508941"/>
              <a:ext cx="1707259" cy="689379"/>
            </a:xfrm>
            <a:custGeom>
              <a:avLst/>
              <a:gdLst>
                <a:gd name="T0" fmla="*/ 67470713 w 21600"/>
                <a:gd name="T1" fmla="*/ 11001021 h 21600"/>
                <a:gd name="T2" fmla="*/ 67470713 w 21600"/>
                <a:gd name="T3" fmla="*/ 11001021 h 21600"/>
                <a:gd name="T4" fmla="*/ 67470713 w 21600"/>
                <a:gd name="T5" fmla="*/ 11001021 h 21600"/>
                <a:gd name="T6" fmla="*/ 67470713 w 21600"/>
                <a:gd name="T7" fmla="*/ 1100102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1100" b="1">
                  <a:latin typeface="Helvetica" charset="0"/>
                  <a:sym typeface="Helvetica" charset="0"/>
                </a:rPr>
                <a:t>หัวใจและหลอดเลือด</a:t>
              </a:r>
              <a:endParaRPr lang="th-TH"/>
            </a:p>
          </p:txBody>
        </p: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4392613" y="5000625"/>
            <a:ext cx="444500" cy="1235075"/>
            <a:chOff x="0" y="0"/>
            <a:chExt cx="632109" cy="1756102"/>
          </a:xfrm>
        </p:grpSpPr>
        <p:sp>
          <p:nvSpPr>
            <p:cNvPr id="26679" name="AutoShape 32"/>
            <p:cNvSpPr>
              <a:spLocks/>
            </p:cNvSpPr>
            <p:nvPr/>
          </p:nvSpPr>
          <p:spPr bwMode="auto">
            <a:xfrm>
              <a:off x="13227" y="0"/>
              <a:ext cx="618882" cy="1756102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F0EAF9"/>
                </a:gs>
                <a:gs pos="65001">
                  <a:srgbClr val="D8C9EE"/>
                </a:gs>
                <a:gs pos="100000">
                  <a:srgbClr val="C8B2E9"/>
                </a:gs>
              </a:gsLst>
              <a:lin ang="5400000"/>
            </a:gradFill>
            <a:ln w="12700">
              <a:solidFill>
                <a:srgbClr val="4F81B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641350"/>
              <a:endParaRPr lang="th-TH" sz="1700"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26680" name="AutoShape 33"/>
            <p:cNvSpPr>
              <a:spLocks/>
            </p:cNvSpPr>
            <p:nvPr/>
          </p:nvSpPr>
          <p:spPr bwMode="auto">
            <a:xfrm rot="-5400000">
              <a:off x="-378836" y="699292"/>
              <a:ext cx="1157052" cy="399380"/>
            </a:xfrm>
            <a:custGeom>
              <a:avLst/>
              <a:gdLst>
                <a:gd name="T0" fmla="*/ 30990033 w 21600"/>
                <a:gd name="T1" fmla="*/ 3692231 h 21600"/>
                <a:gd name="T2" fmla="*/ 30990033 w 21600"/>
                <a:gd name="T3" fmla="*/ 3692231 h 21600"/>
                <a:gd name="T4" fmla="*/ 30990033 w 21600"/>
                <a:gd name="T5" fmla="*/ 3692231 h 21600"/>
                <a:gd name="T6" fmla="*/ 30990033 w 21600"/>
                <a:gd name="T7" fmla="*/ 369223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1100" b="1">
                  <a:latin typeface="Helvetica" charset="0"/>
                  <a:sym typeface="Helvetica" charset="0"/>
                </a:rPr>
                <a:t>มะเร็ง</a:t>
              </a:r>
              <a:endParaRPr lang="th-TH"/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4856163" y="4999038"/>
            <a:ext cx="438150" cy="1239837"/>
            <a:chOff x="0" y="0"/>
            <a:chExt cx="621193" cy="1764430"/>
          </a:xfrm>
        </p:grpSpPr>
        <p:sp>
          <p:nvSpPr>
            <p:cNvPr id="26677" name="AutoShape 35"/>
            <p:cNvSpPr>
              <a:spLocks/>
            </p:cNvSpPr>
            <p:nvPr/>
          </p:nvSpPr>
          <p:spPr bwMode="auto">
            <a:xfrm>
              <a:off x="0" y="0"/>
              <a:ext cx="621193" cy="1764430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FFE6E6"/>
                </a:gs>
                <a:gs pos="65001">
                  <a:srgbClr val="FFBFBE"/>
                </a:gs>
                <a:gs pos="100000">
                  <a:srgbClr val="FFA5A3"/>
                </a:gs>
              </a:gsLst>
              <a:lin ang="5400000"/>
            </a:gradFill>
            <a:ln w="12700">
              <a:solidFill>
                <a:srgbClr val="4F81B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641350"/>
              <a:endParaRPr lang="th-TH" sz="1700"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26678" name="AutoShape 36"/>
            <p:cNvSpPr>
              <a:spLocks/>
            </p:cNvSpPr>
            <p:nvPr/>
          </p:nvSpPr>
          <p:spPr bwMode="auto">
            <a:xfrm rot="-5400000">
              <a:off x="-382369" y="793223"/>
              <a:ext cx="1385832" cy="401274"/>
            </a:xfrm>
            <a:custGeom>
              <a:avLst/>
              <a:gdLst>
                <a:gd name="T0" fmla="*/ 44456721 w 21600"/>
                <a:gd name="T1" fmla="*/ 3727334 h 21600"/>
                <a:gd name="T2" fmla="*/ 44456721 w 21600"/>
                <a:gd name="T3" fmla="*/ 3727334 h 21600"/>
                <a:gd name="T4" fmla="*/ 44456721 w 21600"/>
                <a:gd name="T5" fmla="*/ 3727334 h 21600"/>
                <a:gd name="T6" fmla="*/ 44456721 w 21600"/>
                <a:gd name="T7" fmla="*/ 372733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1100" b="1">
                  <a:latin typeface="Helvetica" charset="0"/>
                  <a:sym typeface="Helvetica" charset="0"/>
                </a:rPr>
                <a:t>อุบัติเหตุ</a:t>
              </a:r>
              <a:endParaRPr lang="th-TH"/>
            </a:p>
          </p:txBody>
        </p:sp>
      </p:grp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5311775" y="4999038"/>
            <a:ext cx="439738" cy="1249362"/>
            <a:chOff x="0" y="0"/>
            <a:chExt cx="626214" cy="1778512"/>
          </a:xfrm>
        </p:grpSpPr>
        <p:sp>
          <p:nvSpPr>
            <p:cNvPr id="26675" name="AutoShape 38"/>
            <p:cNvSpPr>
              <a:spLocks/>
            </p:cNvSpPr>
            <p:nvPr/>
          </p:nvSpPr>
          <p:spPr bwMode="auto">
            <a:xfrm>
              <a:off x="0" y="0"/>
              <a:ext cx="626214" cy="1778512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F5FFE6"/>
                </a:gs>
                <a:gs pos="65001">
                  <a:srgbClr val="E4FDBF"/>
                </a:gs>
                <a:gs pos="100000">
                  <a:srgbClr val="DAFEA4"/>
                </a:gs>
              </a:gsLst>
              <a:lin ang="5400000"/>
            </a:gradFill>
            <a:ln w="12700">
              <a:solidFill>
                <a:srgbClr val="4F81B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641350"/>
              <a:endParaRPr lang="th-TH" sz="1700"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26676" name="AutoShape 39"/>
            <p:cNvSpPr>
              <a:spLocks/>
            </p:cNvSpPr>
            <p:nvPr/>
          </p:nvSpPr>
          <p:spPr bwMode="auto">
            <a:xfrm rot="-5400000">
              <a:off x="-563982" y="659113"/>
              <a:ext cx="1680681" cy="404518"/>
            </a:xfrm>
            <a:custGeom>
              <a:avLst/>
              <a:gdLst>
                <a:gd name="T0" fmla="*/ 65386345 w 21600"/>
                <a:gd name="T1" fmla="*/ 3787843 h 21600"/>
                <a:gd name="T2" fmla="*/ 65386345 w 21600"/>
                <a:gd name="T3" fmla="*/ 3787843 h 21600"/>
                <a:gd name="T4" fmla="*/ 65386345 w 21600"/>
                <a:gd name="T5" fmla="*/ 3787843 h 21600"/>
                <a:gd name="T6" fmla="*/ 65386345 w 21600"/>
                <a:gd name="T7" fmla="*/ 378784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1100" b="1">
                  <a:latin typeface="Helvetica" charset="0"/>
                  <a:sym typeface="Helvetica" charset="0"/>
                </a:rPr>
                <a:t>ทารกแรกเกิด</a:t>
              </a:r>
              <a:endParaRPr lang="th-TH"/>
            </a:p>
          </p:txBody>
        </p:sp>
      </p:grp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5768975" y="4986338"/>
            <a:ext cx="436563" cy="1244600"/>
            <a:chOff x="0" y="0"/>
            <a:chExt cx="621193" cy="1770196"/>
          </a:xfrm>
        </p:grpSpPr>
        <p:sp>
          <p:nvSpPr>
            <p:cNvPr id="26673" name="AutoShape 41"/>
            <p:cNvSpPr>
              <a:spLocks/>
            </p:cNvSpPr>
            <p:nvPr/>
          </p:nvSpPr>
          <p:spPr bwMode="auto">
            <a:xfrm>
              <a:off x="0" y="0"/>
              <a:ext cx="621193" cy="1770196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E7F8FF"/>
                </a:gs>
                <a:gs pos="65001">
                  <a:srgbClr val="BFEDFF"/>
                </a:gs>
                <a:gs pos="100000">
                  <a:srgbClr val="A5E6FF"/>
                </a:gs>
              </a:gsLst>
              <a:lin ang="5400000"/>
            </a:gradFill>
            <a:ln w="12700">
              <a:solidFill>
                <a:srgbClr val="4F81B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641350"/>
              <a:endParaRPr lang="th-TH" sz="1700"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26674" name="AutoShape 42"/>
            <p:cNvSpPr>
              <a:spLocks/>
            </p:cNvSpPr>
            <p:nvPr/>
          </p:nvSpPr>
          <p:spPr bwMode="auto">
            <a:xfrm rot="-5400000">
              <a:off x="-262834" y="664324"/>
              <a:ext cx="1146857" cy="402586"/>
            </a:xfrm>
            <a:custGeom>
              <a:avLst/>
              <a:gdLst>
                <a:gd name="T0" fmla="*/ 30446348 w 21600"/>
                <a:gd name="T1" fmla="*/ 3751747 h 21600"/>
                <a:gd name="T2" fmla="*/ 30446348 w 21600"/>
                <a:gd name="T3" fmla="*/ 3751747 h 21600"/>
                <a:gd name="T4" fmla="*/ 30446348 w 21600"/>
                <a:gd name="T5" fmla="*/ 3751747 h 21600"/>
                <a:gd name="T6" fmla="*/ 30446348 w 21600"/>
                <a:gd name="T7" fmla="*/ 37517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1100" b="1">
                  <a:latin typeface="Helvetica" charset="0"/>
                  <a:sym typeface="Helvetica" charset="0"/>
                </a:rPr>
                <a:t>จิตเวช</a:t>
              </a:r>
              <a:endParaRPr lang="th-TH"/>
            </a:p>
          </p:txBody>
        </p: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6224588" y="4999038"/>
            <a:ext cx="427037" cy="1214437"/>
            <a:chOff x="1" y="0"/>
            <a:chExt cx="608126" cy="1727322"/>
          </a:xfrm>
        </p:grpSpPr>
        <p:sp>
          <p:nvSpPr>
            <p:cNvPr id="26671" name="AutoShape 44"/>
            <p:cNvSpPr>
              <a:spLocks/>
            </p:cNvSpPr>
            <p:nvPr/>
          </p:nvSpPr>
          <p:spPr bwMode="auto">
            <a:xfrm>
              <a:off x="1" y="0"/>
              <a:ext cx="608126" cy="1727322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F0EAF9"/>
                </a:gs>
                <a:gs pos="65001">
                  <a:srgbClr val="D8C9EE"/>
                </a:gs>
                <a:gs pos="100000">
                  <a:srgbClr val="C8B2E9"/>
                </a:gs>
              </a:gsLst>
              <a:lin ang="5400000"/>
            </a:gradFill>
            <a:ln w="12700">
              <a:solidFill>
                <a:srgbClr val="4F81B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641350"/>
              <a:endParaRPr lang="th-TH" sz="1700"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26672" name="AutoShape 45"/>
            <p:cNvSpPr>
              <a:spLocks/>
            </p:cNvSpPr>
            <p:nvPr/>
          </p:nvSpPr>
          <p:spPr bwMode="auto">
            <a:xfrm rot="-5400000">
              <a:off x="-179783" y="442628"/>
              <a:ext cx="982828" cy="408064"/>
            </a:xfrm>
            <a:custGeom>
              <a:avLst/>
              <a:gdLst>
                <a:gd name="T0" fmla="*/ 22359972 w 21600"/>
                <a:gd name="T1" fmla="*/ 3854542 h 21600"/>
                <a:gd name="T2" fmla="*/ 22359972 w 21600"/>
                <a:gd name="T3" fmla="*/ 3854542 h 21600"/>
                <a:gd name="T4" fmla="*/ 22359972 w 21600"/>
                <a:gd name="T5" fmla="*/ 3854542 h 21600"/>
                <a:gd name="T6" fmla="*/ 22359972 w 21600"/>
                <a:gd name="T7" fmla="*/ 385454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1100" b="1">
                  <a:latin typeface="Helvetica" charset="0"/>
                  <a:sym typeface="Helvetica" charset="0"/>
                </a:rPr>
                <a:t>ตา</a:t>
              </a:r>
              <a:endParaRPr lang="th-TH"/>
            </a:p>
          </p:txBody>
        </p:sp>
      </p:grp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6630988" y="4964113"/>
            <a:ext cx="388937" cy="1189037"/>
            <a:chOff x="-152281" y="-15229"/>
            <a:chExt cx="553337" cy="1688863"/>
          </a:xfrm>
        </p:grpSpPr>
        <p:sp>
          <p:nvSpPr>
            <p:cNvPr id="26669" name="AutoShape 47"/>
            <p:cNvSpPr>
              <a:spLocks/>
            </p:cNvSpPr>
            <p:nvPr/>
          </p:nvSpPr>
          <p:spPr bwMode="auto">
            <a:xfrm>
              <a:off x="-152281" y="-15229"/>
              <a:ext cx="525432" cy="1688863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E6EEFF"/>
                </a:gs>
                <a:gs pos="65001">
                  <a:srgbClr val="BDD4FF"/>
                </a:gs>
                <a:gs pos="100000">
                  <a:srgbClr val="A2C3FF"/>
                </a:gs>
              </a:gsLst>
              <a:lin ang="5400000"/>
            </a:gradFill>
            <a:ln w="12700">
              <a:solidFill>
                <a:srgbClr val="4F81B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641350"/>
              <a:endParaRPr lang="th-TH" sz="1700"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26670" name="AutoShape 48"/>
            <p:cNvSpPr>
              <a:spLocks/>
            </p:cNvSpPr>
            <p:nvPr/>
          </p:nvSpPr>
          <p:spPr bwMode="auto">
            <a:xfrm rot="-5400000">
              <a:off x="-193277" y="348194"/>
              <a:ext cx="873839" cy="314824"/>
            </a:xfrm>
            <a:custGeom>
              <a:avLst/>
              <a:gdLst>
                <a:gd name="T0" fmla="*/ 17675820 w 21600"/>
                <a:gd name="T1" fmla="*/ 2294309 h 21600"/>
                <a:gd name="T2" fmla="*/ 17675820 w 21600"/>
                <a:gd name="T3" fmla="*/ 2294309 h 21600"/>
                <a:gd name="T4" fmla="*/ 17675820 w 21600"/>
                <a:gd name="T5" fmla="*/ 2294309 h 21600"/>
                <a:gd name="T6" fmla="*/ 17675820 w 21600"/>
                <a:gd name="T7" fmla="*/ 229430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1100" b="1">
                  <a:latin typeface="Helvetica" charset="0"/>
                  <a:sym typeface="Helvetica" charset="0"/>
                </a:rPr>
                <a:t>ไต</a:t>
              </a:r>
              <a:endParaRPr lang="th-TH"/>
            </a:p>
          </p:txBody>
        </p:sp>
      </p:grpSp>
      <p:grpSp>
        <p:nvGrpSpPr>
          <p:cNvPr id="18" name="Group 49"/>
          <p:cNvGrpSpPr>
            <a:grpSpLocks/>
          </p:cNvGrpSpPr>
          <p:nvPr/>
        </p:nvGrpSpPr>
        <p:grpSpPr bwMode="auto">
          <a:xfrm>
            <a:off x="6988175" y="4968875"/>
            <a:ext cx="417513" cy="1181100"/>
            <a:chOff x="0" y="0"/>
            <a:chExt cx="591184" cy="1679192"/>
          </a:xfrm>
        </p:grpSpPr>
        <p:sp>
          <p:nvSpPr>
            <p:cNvPr id="26667" name="AutoShape 50"/>
            <p:cNvSpPr>
              <a:spLocks/>
            </p:cNvSpPr>
            <p:nvPr/>
          </p:nvSpPr>
          <p:spPr bwMode="auto">
            <a:xfrm>
              <a:off x="0" y="0"/>
              <a:ext cx="591184" cy="1679192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F5FFE6"/>
                </a:gs>
                <a:gs pos="65001">
                  <a:srgbClr val="E4FDBF"/>
                </a:gs>
                <a:gs pos="100000">
                  <a:srgbClr val="DAFEA4"/>
                </a:gs>
              </a:gsLst>
              <a:lin ang="5400000"/>
            </a:gradFill>
            <a:ln w="12700">
              <a:solidFill>
                <a:srgbClr val="4F81B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641350"/>
              <a:endParaRPr lang="th-TH" sz="1700">
                <a:latin typeface="Trebuchet MS" pitchFamily="34" charset="0"/>
                <a:sym typeface="Trebuchet MS" pitchFamily="34" charset="0"/>
              </a:endParaRPr>
            </a:p>
          </p:txBody>
        </p:sp>
        <p:sp>
          <p:nvSpPr>
            <p:cNvPr id="26668" name="AutoShape 51"/>
            <p:cNvSpPr>
              <a:spLocks/>
            </p:cNvSpPr>
            <p:nvPr/>
          </p:nvSpPr>
          <p:spPr bwMode="auto">
            <a:xfrm rot="-5400000">
              <a:off x="-423956" y="643326"/>
              <a:ext cx="1438996" cy="411015"/>
            </a:xfrm>
            <a:custGeom>
              <a:avLst/>
              <a:gdLst>
                <a:gd name="T0" fmla="*/ 47933089 w 21600"/>
                <a:gd name="T1" fmla="*/ 3910503 h 21600"/>
                <a:gd name="T2" fmla="*/ 47933089 w 21600"/>
                <a:gd name="T3" fmla="*/ 3910503 h 21600"/>
                <a:gd name="T4" fmla="*/ 47933089 w 21600"/>
                <a:gd name="T5" fmla="*/ 3910503 h 21600"/>
                <a:gd name="T6" fmla="*/ 47933089 w 21600"/>
                <a:gd name="T7" fmla="*/ 391050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1100" b="1">
                  <a:latin typeface="Helvetica" charset="0"/>
                  <a:sym typeface="Helvetica" charset="0"/>
                </a:rPr>
                <a:t>5สาขาหลัก</a:t>
              </a:r>
              <a:endParaRPr lang="th-TH"/>
            </a:p>
          </p:txBody>
        </p:sp>
      </p:grpSp>
      <p:grpSp>
        <p:nvGrpSpPr>
          <p:cNvPr id="19" name="Group 52"/>
          <p:cNvGrpSpPr>
            <a:grpSpLocks/>
          </p:cNvGrpSpPr>
          <p:nvPr/>
        </p:nvGrpSpPr>
        <p:grpSpPr bwMode="auto">
          <a:xfrm>
            <a:off x="7445375" y="4970463"/>
            <a:ext cx="403225" cy="1147762"/>
            <a:chOff x="0" y="0"/>
            <a:chExt cx="574507" cy="1631063"/>
          </a:xfrm>
        </p:grpSpPr>
        <p:sp>
          <p:nvSpPr>
            <p:cNvPr id="26665" name="AutoShape 53"/>
            <p:cNvSpPr>
              <a:spLocks/>
            </p:cNvSpPr>
            <p:nvPr/>
          </p:nvSpPr>
          <p:spPr bwMode="auto">
            <a:xfrm>
              <a:off x="0" y="0"/>
              <a:ext cx="574507" cy="1631063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E7F8FF"/>
                </a:gs>
                <a:gs pos="65001">
                  <a:srgbClr val="BFEDFF"/>
                </a:gs>
                <a:gs pos="100000">
                  <a:srgbClr val="A5E6FF"/>
                </a:gs>
              </a:gsLst>
              <a:lin ang="5400000"/>
            </a:gradFill>
            <a:ln w="12700">
              <a:solidFill>
                <a:srgbClr val="4F81B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641350"/>
              <a:endParaRPr lang="th-TH" sz="1100" b="1">
                <a:latin typeface="Helvetica" charset="0"/>
                <a:sym typeface="Helvetica" charset="0"/>
              </a:endParaRPr>
            </a:p>
          </p:txBody>
        </p:sp>
        <p:sp>
          <p:nvSpPr>
            <p:cNvPr id="26666" name="AutoShape 54"/>
            <p:cNvSpPr>
              <a:spLocks/>
            </p:cNvSpPr>
            <p:nvPr/>
          </p:nvSpPr>
          <p:spPr bwMode="auto">
            <a:xfrm rot="-5400000">
              <a:off x="-366750" y="665957"/>
              <a:ext cx="1308006" cy="370944"/>
            </a:xfrm>
            <a:custGeom>
              <a:avLst/>
              <a:gdLst>
                <a:gd name="T0" fmla="*/ 39603697 w 21600"/>
                <a:gd name="T1" fmla="*/ 3185172 h 21600"/>
                <a:gd name="T2" fmla="*/ 39603697 w 21600"/>
                <a:gd name="T3" fmla="*/ 3185172 h 21600"/>
                <a:gd name="T4" fmla="*/ 39603697 w 21600"/>
                <a:gd name="T5" fmla="*/ 3185172 h 21600"/>
                <a:gd name="T6" fmla="*/ 39603697 w 21600"/>
                <a:gd name="T7" fmla="*/ 318517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1100" b="1">
                  <a:latin typeface="Helvetica" charset="0"/>
                  <a:sym typeface="Helvetica" charset="0"/>
                </a:rPr>
                <a:t>ทันตกรรม</a:t>
              </a:r>
              <a:endParaRPr lang="th-TH"/>
            </a:p>
          </p:txBody>
        </p:sp>
      </p:grpSp>
      <p:grpSp>
        <p:nvGrpSpPr>
          <p:cNvPr id="20" name="Group 55"/>
          <p:cNvGrpSpPr>
            <a:grpSpLocks/>
          </p:cNvGrpSpPr>
          <p:nvPr/>
        </p:nvGrpSpPr>
        <p:grpSpPr bwMode="auto">
          <a:xfrm>
            <a:off x="7885113" y="4968875"/>
            <a:ext cx="573087" cy="1116013"/>
            <a:chOff x="0" y="0"/>
            <a:chExt cx="816513" cy="1589284"/>
          </a:xfrm>
        </p:grpSpPr>
        <p:sp>
          <p:nvSpPr>
            <p:cNvPr id="26663" name="AutoShape 56"/>
            <p:cNvSpPr>
              <a:spLocks/>
            </p:cNvSpPr>
            <p:nvPr/>
          </p:nvSpPr>
          <p:spPr bwMode="auto">
            <a:xfrm>
              <a:off x="0" y="0"/>
              <a:ext cx="816513" cy="1589284"/>
            </a:xfrm>
            <a:prstGeom prst="roundRect">
              <a:avLst>
                <a:gd name="adj" fmla="val 15625"/>
              </a:avLst>
            </a:prstGeom>
            <a:gradFill rotWithShape="0">
              <a:gsLst>
                <a:gs pos="0">
                  <a:srgbClr val="FFF2ED"/>
                </a:gs>
                <a:gs pos="65001">
                  <a:srgbClr val="FFDECF"/>
                </a:gs>
                <a:gs pos="100000">
                  <a:srgbClr val="FFD1BB"/>
                </a:gs>
              </a:gsLst>
              <a:lin ang="5400000"/>
            </a:gradFill>
            <a:ln w="12700">
              <a:solidFill>
                <a:srgbClr val="4F81B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defTabSz="641350"/>
              <a:endParaRPr lang="th-TH" sz="1100" b="1">
                <a:latin typeface="Helvetica" charset="0"/>
                <a:sym typeface="Helvetica" charset="0"/>
              </a:endParaRPr>
            </a:p>
          </p:txBody>
        </p:sp>
        <p:sp>
          <p:nvSpPr>
            <p:cNvPr id="26664" name="AutoShape 57"/>
            <p:cNvSpPr>
              <a:spLocks/>
            </p:cNvSpPr>
            <p:nvPr/>
          </p:nvSpPr>
          <p:spPr bwMode="auto">
            <a:xfrm rot="-5400000">
              <a:off x="-204828" y="423760"/>
              <a:ext cx="1168743" cy="331583"/>
            </a:xfrm>
            <a:custGeom>
              <a:avLst/>
              <a:gdLst>
                <a:gd name="T0" fmla="*/ 31619478 w 21600"/>
                <a:gd name="T1" fmla="*/ 2545084 h 21600"/>
                <a:gd name="T2" fmla="*/ 31619478 w 21600"/>
                <a:gd name="T3" fmla="*/ 2545084 h 21600"/>
                <a:gd name="T4" fmla="*/ 31619478 w 21600"/>
                <a:gd name="T5" fmla="*/ 2545084 h 21600"/>
                <a:gd name="T6" fmla="*/ 31619478 w 21600"/>
                <a:gd name="T7" fmla="*/ 254508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r" defTabSz="641350"/>
              <a:r>
                <a:rPr lang="th-TH" sz="1100" b="1">
                  <a:latin typeface="Helvetica" charset="0"/>
                  <a:sym typeface="Helvetica" charset="0"/>
                </a:rPr>
                <a:t>NCD</a:t>
              </a:r>
              <a:endParaRPr lang="th-TH"/>
            </a:p>
          </p:txBody>
        </p:sp>
      </p:grpSp>
      <p:grpSp>
        <p:nvGrpSpPr>
          <p:cNvPr id="21" name="Group 58"/>
          <p:cNvGrpSpPr>
            <a:grpSpLocks/>
          </p:cNvGrpSpPr>
          <p:nvPr/>
        </p:nvGrpSpPr>
        <p:grpSpPr bwMode="auto">
          <a:xfrm>
            <a:off x="3679825" y="6032500"/>
            <a:ext cx="4838700" cy="361950"/>
            <a:chOff x="-1" y="-29686"/>
            <a:chExt cx="6880995" cy="515039"/>
          </a:xfrm>
        </p:grpSpPr>
        <p:sp>
          <p:nvSpPr>
            <p:cNvPr id="26661" name="AutoShape 59"/>
            <p:cNvSpPr>
              <a:spLocks/>
            </p:cNvSpPr>
            <p:nvPr/>
          </p:nvSpPr>
          <p:spPr bwMode="auto">
            <a:xfrm>
              <a:off x="0" y="0"/>
              <a:ext cx="6880994" cy="455665"/>
            </a:xfrm>
            <a:custGeom>
              <a:avLst/>
              <a:gdLst>
                <a:gd name="T0" fmla="*/ 1096019938 w 21600"/>
                <a:gd name="T1" fmla="*/ 4806274 h 21600"/>
                <a:gd name="T2" fmla="*/ 1096019938 w 21600"/>
                <a:gd name="T3" fmla="*/ 4806274 h 21600"/>
                <a:gd name="T4" fmla="*/ 1096019938 w 21600"/>
                <a:gd name="T5" fmla="*/ 4806274 h 21600"/>
                <a:gd name="T6" fmla="*/ 1096019938 w 21600"/>
                <a:gd name="T7" fmla="*/ 480627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3599"/>
                  </a:moveTo>
                  <a:cubicBezTo>
                    <a:pt x="0" y="1611"/>
                    <a:pt x="126" y="0"/>
                    <a:pt x="281" y="0"/>
                  </a:cubicBezTo>
                  <a:lnTo>
                    <a:pt x="21318" y="0"/>
                  </a:lnTo>
                  <a:cubicBezTo>
                    <a:pt x="21473" y="0"/>
                    <a:pt x="21599" y="1611"/>
                    <a:pt x="21599" y="3599"/>
                  </a:cubicBezTo>
                  <a:lnTo>
                    <a:pt x="21599" y="18000"/>
                  </a:lnTo>
                  <a:cubicBezTo>
                    <a:pt x="21599" y="19987"/>
                    <a:pt x="21473" y="21599"/>
                    <a:pt x="21318" y="21599"/>
                  </a:cubicBezTo>
                  <a:lnTo>
                    <a:pt x="281" y="21599"/>
                  </a:lnTo>
                  <a:cubicBezTo>
                    <a:pt x="126" y="21599"/>
                    <a:pt x="0" y="19987"/>
                    <a:pt x="0" y="18000"/>
                  </a:cubicBezTo>
                  <a:close/>
                </a:path>
              </a:pathLst>
            </a:custGeom>
            <a:solidFill>
              <a:srgbClr val="9BBB59"/>
            </a:solidFill>
            <a:ln w="12700" cap="flat" cmpd="sng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th-TH"/>
            </a:p>
          </p:txBody>
        </p:sp>
        <p:sp>
          <p:nvSpPr>
            <p:cNvPr id="26662" name="AutoShape 60"/>
            <p:cNvSpPr>
              <a:spLocks/>
            </p:cNvSpPr>
            <p:nvPr/>
          </p:nvSpPr>
          <p:spPr bwMode="auto">
            <a:xfrm>
              <a:off x="44879" y="-29686"/>
              <a:ext cx="6791557" cy="515039"/>
            </a:xfrm>
            <a:custGeom>
              <a:avLst/>
              <a:gdLst>
                <a:gd name="T0" fmla="*/ 1067713810 w 21600"/>
                <a:gd name="T1" fmla="*/ 6140409 h 21600"/>
                <a:gd name="T2" fmla="*/ 1067713810 w 21600"/>
                <a:gd name="T3" fmla="*/ 6140409 h 21600"/>
                <a:gd name="T4" fmla="*/ 1067713810 w 21600"/>
                <a:gd name="T5" fmla="*/ 6140409 h 21600"/>
                <a:gd name="T6" fmla="*/ 1067713810 w 21600"/>
                <a:gd name="T7" fmla="*/ 614040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algn="ctr" defTabSz="641350"/>
              <a:r>
                <a:rPr lang="th-TH" sz="1800" b="1">
                  <a:latin typeface="Helvetica" charset="0"/>
                  <a:sym typeface="Helvetica" charset="0"/>
                </a:rPr>
                <a:t>PP 5 กลุ่มวัย / ปฐมภูมิ / องค์รวม  </a:t>
              </a:r>
              <a:endParaRPr lang="th-TH"/>
            </a:p>
          </p:txBody>
        </p:sp>
      </p:grpSp>
      <p:grpSp>
        <p:nvGrpSpPr>
          <p:cNvPr id="22" name="Group 61"/>
          <p:cNvGrpSpPr>
            <a:grpSpLocks/>
          </p:cNvGrpSpPr>
          <p:nvPr/>
        </p:nvGrpSpPr>
        <p:grpSpPr bwMode="auto">
          <a:xfrm>
            <a:off x="554038" y="4986338"/>
            <a:ext cx="2786062" cy="1411287"/>
            <a:chOff x="1" y="0"/>
            <a:chExt cx="3965574" cy="2008095"/>
          </a:xfrm>
        </p:grpSpPr>
        <p:sp>
          <p:nvSpPr>
            <p:cNvPr id="26659" name="AutoShape 62"/>
            <p:cNvSpPr>
              <a:spLocks/>
            </p:cNvSpPr>
            <p:nvPr/>
          </p:nvSpPr>
          <p:spPr bwMode="auto">
            <a:xfrm>
              <a:off x="1" y="0"/>
              <a:ext cx="3965574" cy="2008095"/>
            </a:xfrm>
            <a:custGeom>
              <a:avLst/>
              <a:gdLst>
                <a:gd name="T0" fmla="*/ 364022579 w 21600"/>
                <a:gd name="T1" fmla="*/ 93343682 h 21600"/>
                <a:gd name="T2" fmla="*/ 364022579 w 21600"/>
                <a:gd name="T3" fmla="*/ 93343682 h 21600"/>
                <a:gd name="T4" fmla="*/ 364022579 w 21600"/>
                <a:gd name="T5" fmla="*/ 93343682 h 21600"/>
                <a:gd name="T6" fmla="*/ 364022579 w 21600"/>
                <a:gd name="T7" fmla="*/ 9334368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3600"/>
                  </a:moveTo>
                  <a:cubicBezTo>
                    <a:pt x="0" y="1611"/>
                    <a:pt x="1048" y="0"/>
                    <a:pt x="2343" y="0"/>
                  </a:cubicBezTo>
                  <a:lnTo>
                    <a:pt x="19255" y="0"/>
                  </a:lnTo>
                  <a:cubicBezTo>
                    <a:pt x="20550" y="0"/>
                    <a:pt x="21600" y="1611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550" y="21599"/>
                    <a:pt x="19255" y="21599"/>
                  </a:cubicBezTo>
                  <a:lnTo>
                    <a:pt x="2343" y="21599"/>
                  </a:lnTo>
                  <a:cubicBezTo>
                    <a:pt x="1048" y="21599"/>
                    <a:pt x="0" y="19988"/>
                    <a:pt x="0" y="18000"/>
                  </a:cubicBezTo>
                  <a:close/>
                </a:path>
              </a:pathLst>
            </a:custGeom>
            <a:gradFill rotWithShape="0">
              <a:gsLst>
                <a:gs pos="0">
                  <a:srgbClr val="F5FFE6"/>
                </a:gs>
                <a:gs pos="65001">
                  <a:srgbClr val="E4FDBF"/>
                </a:gs>
                <a:gs pos="100000">
                  <a:srgbClr val="DAFEA4"/>
                </a:gs>
              </a:gsLst>
              <a:lin ang="5400000"/>
            </a:gradFill>
            <a:ln w="12700" cap="flat" cmpd="sng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th-TH"/>
            </a:p>
          </p:txBody>
        </p:sp>
        <p:sp>
          <p:nvSpPr>
            <p:cNvPr id="26660" name="AutoShape 63"/>
            <p:cNvSpPr>
              <a:spLocks/>
            </p:cNvSpPr>
            <p:nvPr/>
          </p:nvSpPr>
          <p:spPr bwMode="auto">
            <a:xfrm>
              <a:off x="902026" y="117167"/>
              <a:ext cx="2848290" cy="1773935"/>
            </a:xfrm>
            <a:custGeom>
              <a:avLst/>
              <a:gdLst>
                <a:gd name="T0" fmla="*/ 233075684 w 21600"/>
                <a:gd name="T1" fmla="*/ 72843678 h 21600"/>
                <a:gd name="T2" fmla="*/ 233075684 w 21600"/>
                <a:gd name="T3" fmla="*/ 72843678 h 21600"/>
                <a:gd name="T4" fmla="*/ 233075684 w 21600"/>
                <a:gd name="T5" fmla="*/ 72843678 h 21600"/>
                <a:gd name="T6" fmla="*/ 233075684 w 21600"/>
                <a:gd name="T7" fmla="*/ 7284367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48766" tIns="48766" rIns="48766" bIns="48766" anchor="ctr"/>
            <a:lstStyle/>
            <a:p>
              <a:pPr marL="88900" indent="-88900" defTabSz="641350"/>
              <a:r>
                <a:rPr lang="th-TH" sz="1300" b="1" u="sng">
                  <a:solidFill>
                    <a:srgbClr val="3B1A64"/>
                  </a:solidFill>
                  <a:latin typeface="Helvetica" charset="0"/>
                  <a:sym typeface="Helvetica" charset="0"/>
                </a:rPr>
                <a:t>DHS : UCARE  </a:t>
              </a:r>
            </a:p>
            <a:p>
              <a:pPr marL="88900" indent="-88900" defTabSz="641350">
                <a:buClr>
                  <a:srgbClr val="3B1A64"/>
                </a:buClr>
                <a:buSzPct val="100000"/>
                <a:buFont typeface="Arial" pitchFamily="34" charset="0"/>
                <a:buChar char="•"/>
              </a:pPr>
              <a:r>
                <a:rPr lang="th-TH" sz="1300" b="1">
                  <a:solidFill>
                    <a:srgbClr val="3B1A64"/>
                  </a:solidFill>
                  <a:latin typeface="Helvetica" charset="0"/>
                  <a:sym typeface="Helvetica" charset="0"/>
                </a:rPr>
                <a:t>UNITY </a:t>
              </a:r>
            </a:p>
            <a:p>
              <a:pPr marL="88900" indent="-88900" defTabSz="641350">
                <a:buClr>
                  <a:srgbClr val="3B1A64"/>
                </a:buClr>
                <a:buSzPct val="100000"/>
                <a:buFont typeface="Arial" pitchFamily="34" charset="0"/>
                <a:buChar char="•"/>
              </a:pPr>
              <a:r>
                <a:rPr lang="th-TH" sz="1300" b="1">
                  <a:solidFill>
                    <a:srgbClr val="3B1A64"/>
                  </a:solidFill>
                  <a:latin typeface="Helvetica" charset="0"/>
                  <a:sym typeface="Helvetica" charset="0"/>
                </a:rPr>
                <a:t>COMMUNITY </a:t>
              </a:r>
            </a:p>
            <a:p>
              <a:pPr marL="88900" indent="-88900" defTabSz="641350">
                <a:buClr>
                  <a:srgbClr val="3B1A64"/>
                </a:buClr>
                <a:buSzPct val="100000"/>
                <a:buFont typeface="Arial" pitchFamily="34" charset="0"/>
                <a:buChar char="•"/>
              </a:pPr>
              <a:r>
                <a:rPr lang="th-TH" sz="1300" b="1">
                  <a:solidFill>
                    <a:srgbClr val="3B1A64"/>
                  </a:solidFill>
                  <a:latin typeface="Helvetica" charset="0"/>
                  <a:sym typeface="Helvetica" charset="0"/>
                </a:rPr>
                <a:t>APPRECIATION  </a:t>
              </a:r>
            </a:p>
            <a:p>
              <a:pPr marL="88900" indent="-88900" defTabSz="641350">
                <a:buClr>
                  <a:srgbClr val="3B1A64"/>
                </a:buClr>
                <a:buSzPct val="100000"/>
                <a:buFont typeface="Arial" pitchFamily="34" charset="0"/>
                <a:buChar char="•"/>
              </a:pPr>
              <a:r>
                <a:rPr lang="th-TH" sz="1300" b="1">
                  <a:solidFill>
                    <a:srgbClr val="3B1A64"/>
                  </a:solidFill>
                  <a:latin typeface="Helvetica" charset="0"/>
                  <a:sym typeface="Helvetica" charset="0"/>
                </a:rPr>
                <a:t>RESOURCE  </a:t>
              </a:r>
            </a:p>
            <a:p>
              <a:pPr marL="88900" indent="-88900" defTabSz="641350">
                <a:buClr>
                  <a:srgbClr val="3B1A64"/>
                </a:buClr>
                <a:buSzPct val="100000"/>
                <a:buFont typeface="Arial" pitchFamily="34" charset="0"/>
                <a:buChar char="•"/>
              </a:pPr>
              <a:r>
                <a:rPr lang="th-TH" sz="1300" b="1">
                  <a:solidFill>
                    <a:srgbClr val="3B1A64"/>
                  </a:solidFill>
                  <a:latin typeface="Helvetica" charset="0"/>
                  <a:sym typeface="Helvetica" charset="0"/>
                </a:rPr>
                <a:t>ESSENTIAL</a:t>
              </a:r>
              <a:endParaRPr lang="th-TH"/>
            </a:p>
          </p:txBody>
        </p:sp>
      </p:grpSp>
      <p:sp>
        <p:nvSpPr>
          <p:cNvPr id="9280" name="AutoShape 64"/>
          <p:cNvSpPr>
            <a:spLocks/>
          </p:cNvSpPr>
          <p:nvPr/>
        </p:nvSpPr>
        <p:spPr bwMode="auto">
          <a:xfrm>
            <a:off x="3316288" y="5940425"/>
            <a:ext cx="333375" cy="396875"/>
          </a:xfrm>
          <a:prstGeom prst="rightArrow">
            <a:avLst>
              <a:gd name="adj1" fmla="val 50000"/>
              <a:gd name="adj2" fmla="val 46875"/>
            </a:avLst>
          </a:prstGeom>
          <a:solidFill>
            <a:srgbClr val="9BBB59"/>
          </a:solidFill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2700" dir="5400000" algn="ctr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/>
          <a:lstStyle/>
          <a:p>
            <a:pPr defTabSz="642915">
              <a:defRPr/>
            </a:pPr>
            <a:endParaRPr lang="th-TH" sz="13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48" name="AutoShape 65"/>
          <p:cNvSpPr>
            <a:spLocks/>
          </p:cNvSpPr>
          <p:nvPr/>
        </p:nvSpPr>
        <p:spPr bwMode="auto">
          <a:xfrm rot="10800000">
            <a:off x="3467100" y="1268413"/>
            <a:ext cx="401638" cy="654050"/>
          </a:xfrm>
          <a:prstGeom prst="chevron">
            <a:avLst>
              <a:gd name="adj" fmla="val 50000"/>
            </a:avLst>
          </a:prstGeom>
          <a:solidFill>
            <a:srgbClr val="4F81BD"/>
          </a:solidFill>
          <a:ln w="12700">
            <a:solidFill>
              <a:srgbClr val="3A5E8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641350"/>
            <a:endParaRPr lang="th-TH" sz="1700"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26649" name="AutoShape 66"/>
          <p:cNvSpPr>
            <a:spLocks/>
          </p:cNvSpPr>
          <p:nvPr/>
        </p:nvSpPr>
        <p:spPr bwMode="auto">
          <a:xfrm rot="10800000">
            <a:off x="3467100" y="2122488"/>
            <a:ext cx="350838" cy="754062"/>
          </a:xfrm>
          <a:prstGeom prst="chevron">
            <a:avLst>
              <a:gd name="adj" fmla="val 50000"/>
            </a:avLst>
          </a:prstGeom>
          <a:solidFill>
            <a:srgbClr val="4F81BD"/>
          </a:solidFill>
          <a:ln w="12700">
            <a:solidFill>
              <a:srgbClr val="3A5E8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641350"/>
            <a:endParaRPr lang="th-TH" sz="1700"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26650" name="AutoShape 67"/>
          <p:cNvSpPr>
            <a:spLocks/>
          </p:cNvSpPr>
          <p:nvPr/>
        </p:nvSpPr>
        <p:spPr bwMode="auto">
          <a:xfrm rot="10800000">
            <a:off x="3467100" y="3078163"/>
            <a:ext cx="401638" cy="752475"/>
          </a:xfrm>
          <a:prstGeom prst="chevron">
            <a:avLst>
              <a:gd name="adj" fmla="val 50000"/>
            </a:avLst>
          </a:prstGeom>
          <a:solidFill>
            <a:srgbClr val="4F81BD"/>
          </a:solidFill>
          <a:ln w="12700">
            <a:solidFill>
              <a:srgbClr val="3A5E8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641350"/>
            <a:endParaRPr lang="th-TH" sz="1700"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26651" name="AutoShape 68"/>
          <p:cNvSpPr>
            <a:spLocks/>
          </p:cNvSpPr>
          <p:nvPr/>
        </p:nvSpPr>
        <p:spPr bwMode="auto">
          <a:xfrm rot="10800000">
            <a:off x="3467100" y="4081463"/>
            <a:ext cx="401638" cy="754062"/>
          </a:xfrm>
          <a:prstGeom prst="chevron">
            <a:avLst>
              <a:gd name="adj" fmla="val 50000"/>
            </a:avLst>
          </a:prstGeom>
          <a:solidFill>
            <a:srgbClr val="4F81BD"/>
          </a:solidFill>
          <a:ln w="12700">
            <a:solidFill>
              <a:srgbClr val="3A5E8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641350"/>
            <a:endParaRPr lang="th-TH" sz="1700">
              <a:latin typeface="Trebuchet MS" pitchFamily="34" charset="0"/>
              <a:sym typeface="Trebuchet MS" pitchFamily="34" charset="0"/>
            </a:endParaRPr>
          </a:p>
        </p:txBody>
      </p:sp>
      <p:pic>
        <p:nvPicPr>
          <p:cNvPr id="26652" name="Picture 69" descr="image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938" y="1868488"/>
            <a:ext cx="552450" cy="40481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6653" name="Picture 70" descr="image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38" y="2825750"/>
            <a:ext cx="552450" cy="3921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6654" name="Picture 71" descr="image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138" y="3779838"/>
            <a:ext cx="585787" cy="4032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9288" name="AutoShape 72"/>
          <p:cNvSpPr>
            <a:spLocks/>
          </p:cNvSpPr>
          <p:nvPr/>
        </p:nvSpPr>
        <p:spPr bwMode="auto">
          <a:xfrm>
            <a:off x="3316288" y="5237163"/>
            <a:ext cx="333375" cy="398462"/>
          </a:xfrm>
          <a:prstGeom prst="rightArrow">
            <a:avLst>
              <a:gd name="adj1" fmla="val 50000"/>
              <a:gd name="adj2" fmla="val 46875"/>
            </a:avLst>
          </a:prstGeom>
          <a:solidFill>
            <a:srgbClr val="9BBB59"/>
          </a:solidFill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2700" dir="5400000" algn="ctr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/>
          <a:lstStyle/>
          <a:p>
            <a:pPr defTabSz="642915">
              <a:defRPr/>
            </a:pPr>
            <a:endParaRPr lang="th-TH" sz="1300" b="1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6656" name="AutoShape 73"/>
          <p:cNvSpPr>
            <a:spLocks/>
          </p:cNvSpPr>
          <p:nvPr/>
        </p:nvSpPr>
        <p:spPr bwMode="auto">
          <a:xfrm>
            <a:off x="5878513" y="1871663"/>
            <a:ext cx="576262" cy="319087"/>
          </a:xfrm>
          <a:custGeom>
            <a:avLst/>
            <a:gdLst>
              <a:gd name="T0" fmla="*/ 10963710 w 21600"/>
              <a:gd name="T1" fmla="*/ 3331703 h 21600"/>
              <a:gd name="T2" fmla="*/ 10963710 w 21600"/>
              <a:gd name="T3" fmla="*/ 3331703 h 21600"/>
              <a:gd name="T4" fmla="*/ 10963710 w 21600"/>
              <a:gd name="T5" fmla="*/ 3331703 h 21600"/>
              <a:gd name="T6" fmla="*/ 10963710 w 21600"/>
              <a:gd name="T7" fmla="*/ 33317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6479"/>
                </a:lnTo>
                <a:lnTo>
                  <a:pt x="16199" y="6479"/>
                </a:lnTo>
                <a:lnTo>
                  <a:pt x="16199" y="15120"/>
                </a:lnTo>
                <a:lnTo>
                  <a:pt x="21599" y="15120"/>
                </a:lnTo>
                <a:lnTo>
                  <a:pt x="10800" y="21600"/>
                </a:lnTo>
                <a:lnTo>
                  <a:pt x="0" y="15120"/>
                </a:lnTo>
                <a:lnTo>
                  <a:pt x="5400" y="15120"/>
                </a:lnTo>
                <a:lnTo>
                  <a:pt x="5400" y="6479"/>
                </a:lnTo>
                <a:lnTo>
                  <a:pt x="0" y="6479"/>
                </a:lnTo>
                <a:close/>
              </a:path>
            </a:pathLst>
          </a:custGeom>
          <a:gradFill rotWithShape="0">
            <a:gsLst>
              <a:gs pos="0">
                <a:srgbClr val="F5FFE6"/>
              </a:gs>
              <a:gs pos="65001">
                <a:srgbClr val="E4FDBF"/>
              </a:gs>
              <a:gs pos="100000">
                <a:srgbClr val="DAFEA4"/>
              </a:gs>
            </a:gsLst>
            <a:lin ang="5400000"/>
          </a:gradFill>
          <a:ln w="25400" cap="flat" cmpd="sng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26657" name="AutoShape 74"/>
          <p:cNvSpPr>
            <a:spLocks/>
          </p:cNvSpPr>
          <p:nvPr/>
        </p:nvSpPr>
        <p:spPr bwMode="auto">
          <a:xfrm>
            <a:off x="5927725" y="2825750"/>
            <a:ext cx="577850" cy="319088"/>
          </a:xfrm>
          <a:custGeom>
            <a:avLst/>
            <a:gdLst>
              <a:gd name="T0" fmla="*/ 10963710 w 21600"/>
              <a:gd name="T1" fmla="*/ 3331703 h 21600"/>
              <a:gd name="T2" fmla="*/ 10963710 w 21600"/>
              <a:gd name="T3" fmla="*/ 3331703 h 21600"/>
              <a:gd name="T4" fmla="*/ 10963710 w 21600"/>
              <a:gd name="T5" fmla="*/ 3331703 h 21600"/>
              <a:gd name="T6" fmla="*/ 10963710 w 21600"/>
              <a:gd name="T7" fmla="*/ 33317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6479"/>
                </a:lnTo>
                <a:lnTo>
                  <a:pt x="16199" y="6479"/>
                </a:lnTo>
                <a:lnTo>
                  <a:pt x="16199" y="15120"/>
                </a:lnTo>
                <a:lnTo>
                  <a:pt x="21599" y="15120"/>
                </a:lnTo>
                <a:lnTo>
                  <a:pt x="10800" y="21600"/>
                </a:lnTo>
                <a:lnTo>
                  <a:pt x="0" y="15120"/>
                </a:lnTo>
                <a:lnTo>
                  <a:pt x="5400" y="15120"/>
                </a:lnTo>
                <a:lnTo>
                  <a:pt x="5400" y="6479"/>
                </a:lnTo>
                <a:lnTo>
                  <a:pt x="0" y="6479"/>
                </a:lnTo>
                <a:close/>
              </a:path>
            </a:pathLst>
          </a:custGeom>
          <a:gradFill rotWithShape="0">
            <a:gsLst>
              <a:gs pos="0">
                <a:srgbClr val="F5FFE6"/>
              </a:gs>
              <a:gs pos="65001">
                <a:srgbClr val="E4FDBF"/>
              </a:gs>
              <a:gs pos="100000">
                <a:srgbClr val="DAFEA4"/>
              </a:gs>
            </a:gsLst>
            <a:lin ang="5400000"/>
          </a:gradFill>
          <a:ln w="25400" cap="flat" cmpd="sng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26658" name="AutoShape 75"/>
          <p:cNvSpPr>
            <a:spLocks/>
          </p:cNvSpPr>
          <p:nvPr/>
        </p:nvSpPr>
        <p:spPr bwMode="auto">
          <a:xfrm>
            <a:off x="5927725" y="3779838"/>
            <a:ext cx="577850" cy="319087"/>
          </a:xfrm>
          <a:custGeom>
            <a:avLst/>
            <a:gdLst>
              <a:gd name="T0" fmla="*/ 10963710 w 21600"/>
              <a:gd name="T1" fmla="*/ 3331703 h 21600"/>
              <a:gd name="T2" fmla="*/ 10963710 w 21600"/>
              <a:gd name="T3" fmla="*/ 3331703 h 21600"/>
              <a:gd name="T4" fmla="*/ 10963710 w 21600"/>
              <a:gd name="T5" fmla="*/ 3331703 h 21600"/>
              <a:gd name="T6" fmla="*/ 10963710 w 21600"/>
              <a:gd name="T7" fmla="*/ 33317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6479"/>
                </a:lnTo>
                <a:lnTo>
                  <a:pt x="16199" y="6479"/>
                </a:lnTo>
                <a:lnTo>
                  <a:pt x="16199" y="15120"/>
                </a:lnTo>
                <a:lnTo>
                  <a:pt x="21599" y="15120"/>
                </a:lnTo>
                <a:lnTo>
                  <a:pt x="10800" y="21600"/>
                </a:lnTo>
                <a:lnTo>
                  <a:pt x="0" y="15120"/>
                </a:lnTo>
                <a:lnTo>
                  <a:pt x="5400" y="15120"/>
                </a:lnTo>
                <a:lnTo>
                  <a:pt x="5400" y="6479"/>
                </a:lnTo>
                <a:lnTo>
                  <a:pt x="0" y="6479"/>
                </a:lnTo>
                <a:close/>
              </a:path>
            </a:pathLst>
          </a:custGeom>
          <a:gradFill rotWithShape="0">
            <a:gsLst>
              <a:gs pos="0">
                <a:srgbClr val="F5FFE6"/>
              </a:gs>
              <a:gs pos="65001">
                <a:srgbClr val="E4FDBF"/>
              </a:gs>
              <a:gs pos="100000">
                <a:srgbClr val="DAFEA4"/>
              </a:gs>
            </a:gsLst>
            <a:lin ang="5400000"/>
          </a:gradFill>
          <a:ln w="25400" cap="flat" cmpd="sng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lIns="0" tIns="0" rIns="0" bIns="0" anchor="ctr"/>
          <a:lstStyle/>
          <a:p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496944" cy="4801314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endParaRPr lang="th-TH" sz="3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 </a:t>
            </a:r>
            <a:r>
              <a:rPr lang="en-US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218 </a:t>
            </a:r>
            <a:r>
              <a:rPr lang="th-TH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ผลการจัดบริการกำลังคนร่วม</a:t>
            </a:r>
          </a:p>
          <a:p>
            <a:r>
              <a:rPr lang="th-TH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 </a:t>
            </a:r>
            <a:r>
              <a:rPr lang="en-US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219 </a:t>
            </a:r>
            <a:r>
              <a:rPr lang="th-TH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ผลการจัดบริการเตียงร่วม</a:t>
            </a:r>
          </a:p>
          <a:p>
            <a:r>
              <a:rPr lang="th-TH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 </a:t>
            </a:r>
            <a:r>
              <a:rPr lang="en-US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220 </a:t>
            </a:r>
            <a:r>
              <a:rPr lang="th-TH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</a:t>
            </a:r>
            <a:r>
              <a:rPr lang="th-TH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จัดบริการเครื่องมือ      			     แพทย์ร่วม</a:t>
            </a:r>
          </a:p>
          <a:p>
            <a:r>
              <a:rPr lang="th-TH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 </a:t>
            </a:r>
            <a:r>
              <a:rPr lang="en-US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221 </a:t>
            </a:r>
            <a:r>
              <a:rPr lang="th-TH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</a:t>
            </a:r>
            <a:r>
              <a:rPr lang="th-TH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การเข้าถึงร่วม</a:t>
            </a:r>
            <a:endParaRPr lang="th-TH" sz="3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3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3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3400" b="1" dirty="0" smtClean="0"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8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rgbClr val="0000FF"/>
                </a:solidFill>
                <a:cs typeface="KodchiangUPC" pitchFamily="18" charset="-34"/>
              </a:rPr>
              <a:t>อัตราครองเตียงปี 2556</a:t>
            </a:r>
            <a:endParaRPr lang="th-TH" sz="4800" b="1" dirty="0">
              <a:solidFill>
                <a:srgbClr val="0000FF"/>
              </a:solidFill>
              <a:cs typeface="KodchiangUPC" pitchFamily="18" charset="-34"/>
            </a:endParaRPr>
          </a:p>
        </p:txBody>
      </p:sp>
      <p:graphicFrame>
        <p:nvGraphicFramePr>
          <p:cNvPr id="5" name="แผนภูมิ 4"/>
          <p:cNvGraphicFramePr/>
          <p:nvPr/>
        </p:nvGraphicFramePr>
        <p:xfrm>
          <a:off x="214282" y="857232"/>
          <a:ext cx="878684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6286520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00FF"/>
                </a:solidFill>
                <a:latin typeface="AngsanaUPC" pitchFamily="18" charset="-34"/>
                <a:cs typeface="KodchiangUPC" pitchFamily="18" charset="-34"/>
              </a:rPr>
              <a:t>เตียงทั้งหมด 1,182 เตียง ใช้จริง 1,156  เตียง อัตราครองเตียงเฉลี่ยทั้งจังหวัด 74.19</a:t>
            </a:r>
            <a:r>
              <a:rPr lang="en-US" b="1" dirty="0" smtClean="0">
                <a:solidFill>
                  <a:srgbClr val="0000FF"/>
                </a:solidFill>
                <a:latin typeface="AngsanaUPC" pitchFamily="18" charset="-34"/>
                <a:cs typeface="KodchiangUPC" pitchFamily="18" charset="-34"/>
              </a:rPr>
              <a:t>%</a:t>
            </a:r>
            <a:endParaRPr lang="th-TH" b="1" dirty="0">
              <a:solidFill>
                <a:srgbClr val="0000FF"/>
              </a:solidFill>
              <a:latin typeface="AngsanaUPC" pitchFamily="18" charset="-34"/>
              <a:cs typeface="KodchiangUPC" pitchFamily="18" charset="-3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357166"/>
            <a:ext cx="861356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TH SarabunPSK" pitchFamily="34" charset="-34"/>
                <a:cs typeface="TH SarabunPSK" pitchFamily="34" charset="-34"/>
              </a:rPr>
              <a:t>Refer IN </a:t>
            </a:r>
            <a:r>
              <a:rPr lang="th-TH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TH SarabunPSK" pitchFamily="34" charset="-34"/>
                <a:cs typeface="TH SarabunPSK" pitchFamily="34" charset="-34"/>
              </a:rPr>
              <a:t>มายัง รพ.พระนครศรีอยุธยา/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TH SarabunPSK" pitchFamily="34" charset="-34"/>
                <a:cs typeface="TH SarabunPSK" pitchFamily="34" charset="-34"/>
              </a:rPr>
              <a:t>Refer back</a:t>
            </a: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TH SarabunPSK" pitchFamily="34" charset="-34"/>
                <a:cs typeface="TH SarabunPSK" pitchFamily="34" charset="-34"/>
              </a:rPr>
              <a:t> กลับ</a:t>
            </a:r>
            <a:r>
              <a:rPr lang="th-TH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TH SarabunPSK" pitchFamily="34" charset="-34"/>
                <a:cs typeface="TH SarabunPSK" pitchFamily="34" charset="-34"/>
              </a:rPr>
              <a:t>รพช.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57158" y="1000108"/>
          <a:ext cx="8501122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24" y="121442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ราย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5643578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00FF"/>
                </a:solidFill>
                <a:latin typeface="AngsanaUPC" pitchFamily="18" charset="-34"/>
                <a:cs typeface="KodchiangUPC" pitchFamily="18" charset="-34"/>
              </a:rPr>
              <a:t>โดยเฉลี่ย </a:t>
            </a:r>
            <a:r>
              <a:rPr lang="en-US" b="1" dirty="0" smtClean="0">
                <a:solidFill>
                  <a:srgbClr val="0000FF"/>
                </a:solidFill>
                <a:latin typeface="AngsanaUPC" pitchFamily="18" charset="-34"/>
                <a:cs typeface="KodchiangUPC" pitchFamily="18" charset="-34"/>
              </a:rPr>
              <a:t>Refer back = 15.7%</a:t>
            </a:r>
            <a:endParaRPr lang="th-TH" b="1" dirty="0">
              <a:solidFill>
                <a:srgbClr val="0000FF"/>
              </a:solidFill>
              <a:latin typeface="AngsanaUPC" pitchFamily="18" charset="-34"/>
              <a:cs typeface="Kodchiang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157161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967/</a:t>
            </a:r>
            <a:r>
              <a:rPr lang="th-TH" sz="1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81</a:t>
            </a:r>
            <a:endParaRPr lang="th-TH" sz="1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235743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702/</a:t>
            </a:r>
            <a:r>
              <a:rPr lang="th-TH" sz="1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73</a:t>
            </a:r>
            <a:endParaRPr lang="th-TH" sz="1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257174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616/</a:t>
            </a:r>
            <a:r>
              <a:rPr lang="th-TH" sz="1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61</a:t>
            </a:r>
            <a:endParaRPr lang="th-TH" sz="1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264318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594/</a:t>
            </a:r>
            <a:r>
              <a:rPr lang="th-TH" sz="1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70</a:t>
            </a:r>
            <a:endParaRPr lang="th-TH" sz="1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284535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529/</a:t>
            </a:r>
            <a:r>
              <a:rPr lang="th-TH" sz="1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71</a:t>
            </a:r>
            <a:endParaRPr lang="th-TH" sz="1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292893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492/</a:t>
            </a:r>
            <a:r>
              <a:rPr lang="th-TH" sz="1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56</a:t>
            </a:r>
            <a:endParaRPr lang="th-TH" sz="1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1934" y="321468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378/</a:t>
            </a:r>
            <a:r>
              <a:rPr lang="th-TH" sz="1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40</a:t>
            </a:r>
            <a:endParaRPr lang="th-TH" sz="1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64331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240/</a:t>
            </a:r>
            <a:r>
              <a:rPr lang="th-TH" sz="1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58</a:t>
            </a:r>
            <a:endParaRPr lang="th-TH" sz="1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2066" y="371475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214/</a:t>
            </a:r>
            <a:r>
              <a:rPr lang="th-TH" sz="1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21</a:t>
            </a:r>
            <a:endParaRPr lang="th-TH" sz="1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32" y="377404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205/</a:t>
            </a:r>
            <a:r>
              <a:rPr lang="th-TH" sz="1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51</a:t>
            </a:r>
            <a:endParaRPr lang="th-TH" sz="1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0760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129/</a:t>
            </a:r>
            <a:r>
              <a:rPr lang="th-TH" sz="1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17</a:t>
            </a:r>
            <a:endParaRPr lang="th-TH" sz="1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0826" y="407194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66/</a:t>
            </a:r>
            <a:r>
              <a:rPr lang="th-TH" sz="1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9</a:t>
            </a:r>
            <a:endParaRPr lang="th-TH" sz="1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0892" y="413123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55/</a:t>
            </a:r>
            <a:r>
              <a:rPr lang="th-TH" sz="1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10</a:t>
            </a:r>
            <a:endParaRPr lang="th-TH" sz="1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0958" y="420267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42/</a:t>
            </a:r>
            <a:r>
              <a:rPr lang="th-TH" sz="1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8</a:t>
            </a:r>
            <a:endParaRPr lang="th-TH" sz="1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24" y="421481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12/</a:t>
            </a:r>
            <a:r>
              <a:rPr lang="th-TH" sz="1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4</a:t>
            </a:r>
            <a:endParaRPr lang="th-TH" sz="1800" b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76" y="6143644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หมายเหตุ </a:t>
            </a:r>
            <a:r>
              <a:rPr lang="en-US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สีน้ำเงินคือ </a:t>
            </a:r>
            <a:r>
              <a:rPr lang="en-US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Refer In  </a:t>
            </a:r>
            <a:r>
              <a:rPr lang="th-TH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สีแดง คือ </a:t>
            </a:r>
            <a:r>
              <a:rPr lang="en-US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Refer back </a:t>
            </a:r>
            <a:r>
              <a:rPr lang="th-TH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กลับ </a:t>
            </a:r>
            <a:r>
              <a:rPr lang="th-TH" b="1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รพช.</a:t>
            </a:r>
            <a:endParaRPr lang="en-US" b="1" dirty="0" smtClean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การพัฒนาระบบบริการโรคหัวใจ </a:t>
            </a:r>
            <a:b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th-TH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จ.พระนครศรีอยุธยา</a:t>
            </a:r>
            <a:endParaRPr lang="th-TH" sz="3200" dirty="0"/>
          </a:p>
        </p:txBody>
      </p:sp>
      <p:sp>
        <p:nvSpPr>
          <p:cNvPr id="12291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700213"/>
            <a:ext cx="9144000" cy="470058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th-TH" sz="4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ประเด็นติดตามต่อ</a:t>
            </a:r>
          </a:p>
          <a:p>
            <a:pPr>
              <a:buFont typeface="Wingdings 2" pitchFamily="18" charset="2"/>
              <a:buNone/>
              <a:defRPr/>
            </a:pPr>
            <a:r>
              <a:rPr lang="th-TH" sz="2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ติดตามแผนพัฒนาเครือข่ายบริการการดูแลผู้ป่วย </a:t>
            </a: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STEMI</a:t>
            </a:r>
            <a:endParaRPr lang="th-TH" sz="2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9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ระบบ </a:t>
            </a: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Tele Medicine </a:t>
            </a:r>
            <a:r>
              <a:rPr lang="th-TH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ให้คำปรึกษาการอ่าน และแปลผลคลื่นไฟฟ้าหัวใจผู้ป่วย</a:t>
            </a: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STEMI</a:t>
            </a:r>
            <a:r>
              <a:rPr lang="th-TH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แก่ รพ.ชุมชนโดยแพทย์</a:t>
            </a:r>
          </a:p>
          <a:p>
            <a:pPr>
              <a:buFont typeface="Wingdings 2" pitchFamily="18" charset="2"/>
              <a:buNone/>
              <a:defRPr/>
            </a:pPr>
            <a:endParaRPr lang="th-TH" sz="2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2. </a:t>
            </a:r>
            <a:r>
              <a:rPr lang="th-TH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การพัฒนาโรงพยาบาลชุมชนให้สามารถให้</a:t>
            </a: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Fibrinolytic</a:t>
            </a: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therapy</a:t>
            </a:r>
            <a:endParaRPr lang="th-TH" sz="2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h-TH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ก่อนส่งต่อ</a:t>
            </a: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th-TH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ปัจจุบันรพ</a:t>
            </a: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ที่ให้บริการ</a:t>
            </a: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Fibrinolytic</a:t>
            </a: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therapy</a:t>
            </a:r>
            <a:r>
              <a:rPr lang="th-TH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ได้แก่ </a:t>
            </a:r>
            <a:r>
              <a:rPr lang="th-TH" sz="2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รพศ</a:t>
            </a: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th-TH" sz="2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h-TH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พระนครศรีอยุธยา </a:t>
            </a: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2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รพท</a:t>
            </a: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เสนา</a:t>
            </a: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buFont typeface="Wingdings 2" pitchFamily="18" charset="2"/>
              <a:buNone/>
              <a:defRPr/>
            </a:pPr>
            <a:endParaRPr lang="th-TH" sz="2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h-TH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การพัฒนาด้านวิชาการเพื่อให้ความรู้กับบุคลากรในเครือข่าย</a:t>
            </a:r>
            <a:endParaRPr lang="en-US" sz="2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 2" pitchFamily="18" charset="2"/>
              <a:buNone/>
              <a:defRPr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		</a:t>
            </a:r>
          </a:p>
          <a:p>
            <a:pPr>
              <a:buFont typeface="Wingdings 2" pitchFamily="18" charset="2"/>
              <a:buNone/>
              <a:defRPr/>
            </a:pPr>
            <a:endParaRPr lang="th-TH" sz="2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th-TH" sz="28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AngsanaUPC" pitchFamily="18" charset="-34"/>
                <a:cs typeface="KodchiangUPC" pitchFamily="18" charset="-34"/>
              </a:rPr>
              <a:t>ร้อยละการ </a:t>
            </a:r>
            <a:r>
              <a:rPr lang="en-US" b="1" dirty="0" smtClean="0">
                <a:solidFill>
                  <a:srgbClr val="0000FF"/>
                </a:solidFill>
                <a:latin typeface="AngsanaUPC" pitchFamily="18" charset="-34"/>
                <a:cs typeface="KodchiangUPC" pitchFamily="18" charset="-34"/>
              </a:rPr>
              <a:t>Refer back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AngsanaUPC" pitchFamily="18" charset="-34"/>
                <a:cs typeface="KodchiangUPC" pitchFamily="18" charset="-34"/>
              </a:rPr>
              <a:t> ของ รพ.พระนครศรีอยุธยาไปยัง </a:t>
            </a:r>
            <a:r>
              <a:rPr lang="th-TH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AngsanaUPC" pitchFamily="18" charset="-34"/>
                <a:cs typeface="KodchiangUPC" pitchFamily="18" charset="-34"/>
              </a:rPr>
              <a:t>รพช.</a:t>
            </a:r>
            <a:r>
              <a:rPr lang="en-US" b="1" dirty="0" smtClean="0">
                <a:solidFill>
                  <a:srgbClr val="0000FF"/>
                </a:solidFill>
                <a:latin typeface="AngsanaUPC" pitchFamily="18" charset="-34"/>
                <a:cs typeface="KodchiangUPC" pitchFamily="18" charset="-34"/>
              </a:rPr>
              <a:t> </a:t>
            </a:r>
            <a:endParaRPr lang="th-TH" b="1" dirty="0">
              <a:solidFill>
                <a:srgbClr val="0000FF"/>
              </a:solidFill>
              <a:latin typeface="AngsanaUPC" pitchFamily="18" charset="-34"/>
              <a:cs typeface="KodchiangUPC" pitchFamily="18" charset="-34"/>
            </a:endParaRPr>
          </a:p>
        </p:txBody>
      </p:sp>
      <p:graphicFrame>
        <p:nvGraphicFramePr>
          <p:cNvPr id="4" name="แผนภูมิ 3"/>
          <p:cNvGraphicFramePr/>
          <p:nvPr/>
        </p:nvGraphicFramePr>
        <p:xfrm>
          <a:off x="428596" y="1071546"/>
          <a:ext cx="8501090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3900" y="6457890"/>
            <a:ext cx="10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ร้อยละ</a:t>
            </a:r>
            <a:endParaRPr lang="th-TH" sz="2400" b="1" dirty="0">
              <a:solidFill>
                <a:srgbClr val="0000FF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500034" y="142876"/>
            <a:ext cx="8229600" cy="78579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ร้อยละ </a:t>
            </a:r>
            <a:r>
              <a:rPr lang="en-US" sz="32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Adj.RW &lt; 0.5 </a:t>
            </a:r>
            <a:r>
              <a:rPr lang="th-TH" sz="32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ที่ส่งมารักษาต่อที่ระดับ </a:t>
            </a:r>
            <a:r>
              <a:rPr lang="en-US" sz="32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A </a:t>
            </a:r>
            <a:r>
              <a:rPr lang="th-TH" sz="32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3200" b="1" dirty="0" err="1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ไตรมาส</a:t>
            </a:r>
            <a:r>
              <a:rPr lang="th-TH" sz="32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ที่ 1)</a:t>
            </a:r>
            <a:endParaRPr lang="th-TH" sz="3200" b="1" dirty="0">
              <a:solidFill>
                <a:srgbClr val="0000FF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5" name="แผนภูมิ 4"/>
          <p:cNvGraphicFramePr/>
          <p:nvPr/>
        </p:nvGraphicFramePr>
        <p:xfrm>
          <a:off x="500035" y="1095374"/>
          <a:ext cx="8215370" cy="547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AngsanaUPC" pitchFamily="18" charset="-34"/>
                <a:cs typeface="KodchiangUPC" pitchFamily="18" charset="-34"/>
              </a:rPr>
              <a:t>ค่า </a:t>
            </a:r>
            <a:r>
              <a:rPr lang="en-US" b="1" dirty="0" smtClean="0">
                <a:solidFill>
                  <a:srgbClr val="0000FF"/>
                </a:solidFill>
                <a:latin typeface="AngsanaUPC" pitchFamily="18" charset="-34"/>
                <a:cs typeface="KodchiangUPC" pitchFamily="18" charset="-34"/>
              </a:rPr>
              <a:t>CMI </a:t>
            </a:r>
            <a:r>
              <a:rPr lang="th-TH" b="1" dirty="0" smtClean="0">
                <a:solidFill>
                  <a:srgbClr val="0000FF"/>
                </a:solidFill>
                <a:latin typeface="AngsanaUPC" pitchFamily="18" charset="-34"/>
                <a:cs typeface="KodchiangUPC" pitchFamily="18" charset="-34"/>
              </a:rPr>
              <a:t>ผู้ป่วยทุกสิทธิ ปี 2555-2557(</a:t>
            </a:r>
            <a:r>
              <a:rPr lang="th-TH" b="1" dirty="0" err="1" smtClean="0">
                <a:solidFill>
                  <a:srgbClr val="0000FF"/>
                </a:solidFill>
                <a:latin typeface="AngsanaUPC" pitchFamily="18" charset="-34"/>
                <a:cs typeface="KodchiangUPC" pitchFamily="18" charset="-34"/>
              </a:rPr>
              <a:t>ไตรมาส</a:t>
            </a:r>
            <a:r>
              <a:rPr lang="th-TH" b="1" dirty="0" smtClean="0">
                <a:solidFill>
                  <a:srgbClr val="0000FF"/>
                </a:solidFill>
                <a:latin typeface="AngsanaUPC" pitchFamily="18" charset="-34"/>
                <a:cs typeface="KodchiangUPC" pitchFamily="18" charset="-34"/>
              </a:rPr>
              <a:t>ที่1)</a:t>
            </a:r>
            <a:endParaRPr lang="th-TH" b="1" dirty="0">
              <a:solidFill>
                <a:srgbClr val="0000FF"/>
              </a:solidFill>
              <a:latin typeface="AngsanaUPC" pitchFamily="18" charset="-34"/>
              <a:cs typeface="KodchiangUPC" pitchFamily="18" charset="-34"/>
            </a:endParaRPr>
          </a:p>
        </p:txBody>
      </p:sp>
      <p:graphicFrame>
        <p:nvGraphicFramePr>
          <p:cNvPr id="4" name="แผนภูมิ 3"/>
          <p:cNvGraphicFramePr/>
          <p:nvPr/>
        </p:nvGraphicFramePr>
        <p:xfrm>
          <a:off x="0" y="1142984"/>
          <a:ext cx="914400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ตัวเชื่อมต่อตรง 5"/>
          <p:cNvCxnSpPr/>
          <p:nvPr/>
        </p:nvCxnSpPr>
        <p:spPr>
          <a:xfrm>
            <a:off x="714348" y="1500174"/>
            <a:ext cx="2000264" cy="1588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1785918" y="2784470"/>
            <a:ext cx="2000264" cy="1588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71604" y="117150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6600"/>
                </a:solidFill>
                <a:latin typeface="AngsanaUPC" pitchFamily="18" charset="-34"/>
                <a:cs typeface="KodchiangUPC" pitchFamily="18" charset="-34"/>
              </a:rPr>
              <a:t>ระดับ </a:t>
            </a:r>
            <a:r>
              <a:rPr lang="en-US" sz="2400" b="1" dirty="0" smtClean="0">
                <a:solidFill>
                  <a:srgbClr val="006600"/>
                </a:solidFill>
                <a:latin typeface="AngsanaUPC" pitchFamily="18" charset="-34"/>
                <a:cs typeface="KodchiangUPC" pitchFamily="18" charset="-34"/>
              </a:rPr>
              <a:t>A &gt;1.6</a:t>
            </a:r>
            <a:endParaRPr lang="th-TH" sz="2400" b="1" dirty="0">
              <a:solidFill>
                <a:srgbClr val="006600"/>
              </a:solidFill>
              <a:latin typeface="AngsanaUPC" pitchFamily="18" charset="-34"/>
              <a:cs typeface="KodchiangUPC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235743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6600"/>
                </a:solidFill>
                <a:latin typeface="AngsanaUPC" pitchFamily="18" charset="-34"/>
                <a:cs typeface="KodchiangUPC" pitchFamily="18" charset="-34"/>
              </a:rPr>
              <a:t>ระดับ </a:t>
            </a:r>
            <a:r>
              <a:rPr lang="en-US" sz="2400" b="1" dirty="0" smtClean="0">
                <a:solidFill>
                  <a:srgbClr val="006600"/>
                </a:solidFill>
                <a:latin typeface="AngsanaUPC" pitchFamily="18" charset="-34"/>
                <a:cs typeface="KodchiangUPC" pitchFamily="18" charset="-34"/>
              </a:rPr>
              <a:t>M1 &gt;1.0</a:t>
            </a:r>
            <a:endParaRPr lang="th-TH" sz="2400" b="1" dirty="0">
              <a:solidFill>
                <a:srgbClr val="006600"/>
              </a:solidFill>
              <a:latin typeface="AngsanaUPC" pitchFamily="18" charset="-34"/>
              <a:cs typeface="KodchiangUPC" pitchFamily="18" charset="-34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2428860" y="3214686"/>
            <a:ext cx="1000132" cy="1588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00298" y="285749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6600"/>
                </a:solidFill>
                <a:latin typeface="AngsanaUPC" pitchFamily="18" charset="-34"/>
                <a:cs typeface="KodchiangUPC" pitchFamily="18" charset="-34"/>
              </a:rPr>
              <a:t>ระดับ </a:t>
            </a:r>
            <a:r>
              <a:rPr lang="en-US" sz="2400" b="1" dirty="0" smtClean="0">
                <a:solidFill>
                  <a:srgbClr val="006600"/>
                </a:solidFill>
                <a:latin typeface="AngsanaUPC" pitchFamily="18" charset="-34"/>
                <a:cs typeface="KodchiangUPC" pitchFamily="18" charset="-34"/>
              </a:rPr>
              <a:t>M2 &gt; 0.8</a:t>
            </a:r>
            <a:endParaRPr lang="th-TH" sz="2400" b="1" dirty="0">
              <a:solidFill>
                <a:srgbClr val="006600"/>
              </a:solidFill>
              <a:latin typeface="AngsanaUPC" pitchFamily="18" charset="-34"/>
              <a:cs typeface="KodchiangUPC" pitchFamily="18" charset="-34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3428992" y="3714752"/>
            <a:ext cx="4286280" cy="1588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58082" y="328612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6600"/>
                </a:solidFill>
                <a:latin typeface="AngsanaUPC" pitchFamily="18" charset="-34"/>
                <a:cs typeface="KodchiangUPC" pitchFamily="18" charset="-34"/>
              </a:rPr>
              <a:t>ระดับ </a:t>
            </a:r>
            <a:r>
              <a:rPr lang="en-US" sz="2400" b="1" dirty="0">
                <a:solidFill>
                  <a:srgbClr val="006600"/>
                </a:solidFill>
                <a:latin typeface="AngsanaUPC" pitchFamily="18" charset="-34"/>
                <a:cs typeface="KodchiangUPC" pitchFamily="18" charset="-34"/>
              </a:rPr>
              <a:t>F</a:t>
            </a:r>
            <a:r>
              <a:rPr lang="en-US" sz="2400" b="1" dirty="0" smtClean="0">
                <a:solidFill>
                  <a:srgbClr val="006600"/>
                </a:solidFill>
                <a:latin typeface="AngsanaUPC" pitchFamily="18" charset="-34"/>
                <a:cs typeface="KodchiangUPC" pitchFamily="18" charset="-34"/>
              </a:rPr>
              <a:t> &gt; 0.6</a:t>
            </a:r>
            <a:endParaRPr lang="th-TH" sz="2400" b="1" dirty="0">
              <a:solidFill>
                <a:srgbClr val="006600"/>
              </a:solidFill>
              <a:latin typeface="AngsanaUPC" pitchFamily="18" charset="-34"/>
              <a:cs typeface="Kodchiang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/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57200" y="142852"/>
            <a:ext cx="8229600" cy="7143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UPC" pitchFamily="18" charset="-34"/>
                <a:ea typeface="+mj-ea"/>
                <a:cs typeface="KodchiangUPC" pitchFamily="18" charset="-34"/>
              </a:rPr>
              <a:t>ค่า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UPC" pitchFamily="18" charset="-34"/>
                <a:ea typeface="+mj-ea"/>
                <a:cs typeface="KodchiangUPC" pitchFamily="18" charset="-34"/>
              </a:rPr>
              <a:t> Adj.RW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UPC" pitchFamily="18" charset="-34"/>
                <a:ea typeface="+mj-ea"/>
                <a:cs typeface="KodchiangUPC" pitchFamily="18" charset="-34"/>
              </a:rPr>
              <a:t> &lt; 0.5 </a:t>
            </a:r>
            <a:r>
              <a:rPr kumimoji="0" lang="th-TH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UPC" pitchFamily="18" charset="-34"/>
                <a:ea typeface="+mj-ea"/>
                <a:cs typeface="KodchiangUPC" pitchFamily="18" charset="-34"/>
              </a:rPr>
              <a:t>หน่วยบริการใน จ.</a:t>
            </a:r>
            <a:r>
              <a:rPr kumimoji="0" lang="th-TH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UPC" pitchFamily="18" charset="-34"/>
                <a:ea typeface="+mj-ea"/>
                <a:cs typeface="KodchiangUPC" pitchFamily="18" charset="-34"/>
              </a:rPr>
              <a:t>พระนครศสรีอยุธยา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UPC" pitchFamily="18" charset="-34"/>
                <a:ea typeface="+mj-ea"/>
                <a:cs typeface="KodchiangUPC" pitchFamily="18" charset="-34"/>
              </a:rPr>
              <a:t> </a:t>
            </a:r>
            <a:r>
              <a:rPr kumimoji="0" lang="th-TH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UPC" pitchFamily="18" charset="-34"/>
                <a:ea typeface="+mj-ea"/>
                <a:cs typeface="KodchiangUPC" pitchFamily="18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AngsanaUPC" pitchFamily="18" charset="-34"/>
                <a:ea typeface="+mj-ea"/>
                <a:cs typeface="KodchiangUPC" pitchFamily="18" charset="-34"/>
              </a:rPr>
              <a:t>ปี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UPC" pitchFamily="18" charset="-34"/>
                <a:ea typeface="+mj-ea"/>
                <a:cs typeface="KodchiangUPC" pitchFamily="18" charset="-34"/>
              </a:rPr>
              <a:t>2557(</a:t>
            </a:r>
            <a:r>
              <a:rPr kumimoji="0" lang="th-TH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UPC" pitchFamily="18" charset="-34"/>
                <a:ea typeface="+mj-ea"/>
                <a:cs typeface="KodchiangUPC" pitchFamily="18" charset="-34"/>
              </a:rPr>
              <a:t>ไตรมาส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ngsanaUPC" pitchFamily="18" charset="-34"/>
                <a:ea typeface="+mj-ea"/>
                <a:cs typeface="KodchiangUPC" pitchFamily="18" charset="-34"/>
              </a:rPr>
              <a:t> ที่ 1)</a:t>
            </a:r>
          </a:p>
        </p:txBody>
      </p:sp>
      <p:cxnSp>
        <p:nvCxnSpPr>
          <p:cNvPr id="7" name="ตัวเชื่อมต่อตรง 6"/>
          <p:cNvCxnSpPr/>
          <p:nvPr/>
        </p:nvCxnSpPr>
        <p:spPr>
          <a:xfrm rot="5400000" flipH="1" flipV="1">
            <a:off x="5107785" y="5679297"/>
            <a:ext cx="357190" cy="1588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00298" y="571501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KodchiangUPC" pitchFamily="18" charset="-34"/>
              </a:rPr>
              <a:t>ระดับ </a:t>
            </a:r>
            <a:r>
              <a:rPr lang="en-US" sz="2400" b="1" dirty="0">
                <a:solidFill>
                  <a:srgbClr val="FF0000"/>
                </a:solidFill>
                <a:latin typeface="AngsanaUPC" pitchFamily="18" charset="-34"/>
                <a:cs typeface="KodchiangUPC" pitchFamily="18" charset="-34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ngsanaUPC" pitchFamily="18" charset="-34"/>
                <a:cs typeface="KodchiangUPC" pitchFamily="18" charset="-34"/>
              </a:rPr>
              <a:t>1 &lt; 25%</a:t>
            </a:r>
            <a:endParaRPr lang="th-TH" sz="2400" b="1" dirty="0">
              <a:solidFill>
                <a:srgbClr val="FF0000"/>
              </a:solidFill>
              <a:latin typeface="AngsanaUPC" pitchFamily="18" charset="-34"/>
              <a:cs typeface="KodchiangUPC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535782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UPC" pitchFamily="18" charset="-34"/>
                <a:cs typeface="KodchiangUPC" pitchFamily="18" charset="-34"/>
              </a:rPr>
              <a:t>ระดับ </a:t>
            </a:r>
            <a:r>
              <a:rPr lang="en-US" sz="2400" b="1" dirty="0" smtClean="0">
                <a:solidFill>
                  <a:srgbClr val="FF0000"/>
                </a:solidFill>
                <a:latin typeface="AngsanaUPC" pitchFamily="18" charset="-34"/>
                <a:cs typeface="KodchiangUPC" pitchFamily="18" charset="-34"/>
              </a:rPr>
              <a:t>M1 &lt; 40%</a:t>
            </a:r>
            <a:endParaRPr lang="th-TH" sz="2400" b="1" dirty="0">
              <a:solidFill>
                <a:srgbClr val="FF0000"/>
              </a:solidFill>
              <a:latin typeface="AngsanaUPC" pitchFamily="18" charset="-34"/>
              <a:cs typeface="Kodchiang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FFFF00"/>
          </a:solidFill>
        </p:spPr>
        <p:txBody>
          <a:bodyPr/>
          <a:lstStyle/>
          <a:p>
            <a:r>
              <a:rPr lang="th-TH" b="1" dirty="0" smtClean="0">
                <a:solidFill>
                  <a:srgbClr val="0000FF"/>
                </a:solidFill>
                <a:cs typeface="KodchiangUPC" pitchFamily="18" charset="-34"/>
              </a:rPr>
              <a:t>ข้อคิดเห็น</a:t>
            </a:r>
            <a:endParaRPr lang="th-TH" b="1" dirty="0">
              <a:solidFill>
                <a:srgbClr val="0000FF"/>
              </a:solidFill>
              <a:cs typeface="Kodchiang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 </a:t>
            </a:r>
          </a:p>
          <a:p>
            <a:pPr>
              <a:buNone/>
            </a:pPr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อัตราครองเตียงเฉลี่ย 74.2 </a:t>
            </a:r>
            <a:r>
              <a:rPr lang="en-US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>
              <a:buNone/>
            </a:pPr>
            <a:r>
              <a:rPr lang="en-US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Refer back </a:t>
            </a:r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เฉลี่ย 15.7</a:t>
            </a:r>
            <a:r>
              <a:rPr lang="en-US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>
              <a:buNone/>
            </a:pPr>
            <a:r>
              <a:rPr lang="en-US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ค่า </a:t>
            </a:r>
            <a:r>
              <a:rPr lang="en-US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CMI  F2 (5 </a:t>
            </a:r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แห่ง) ต่ำกว่าเกณฑ์</a:t>
            </a:r>
          </a:p>
          <a:p>
            <a:pPr>
              <a:buNone/>
            </a:pPr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sz="2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รพช.</a:t>
            </a:r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บางแห่งส่งผู้ป่วย </a:t>
            </a:r>
            <a:r>
              <a:rPr lang="en-US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RW.&lt;0.5 </a:t>
            </a:r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ค่อนข้างสูง เช่น รพ.เสนา,วังน้อย,ผักไห่</a:t>
            </a:r>
          </a:p>
          <a:p>
            <a:pPr>
              <a:buNone/>
            </a:pPr>
            <a:endParaRPr lang="th-TH" b="1" dirty="0" smtClean="0">
              <a:solidFill>
                <a:srgbClr val="0000FF"/>
              </a:solidFill>
              <a:latin typeface="AngsanaUPC" pitchFamily="18" charset="-34"/>
              <a:cs typeface="Kodchiang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514687"/>
            <a:ext cx="8215370" cy="83099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ข้อคิดเห็น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ควรพัฒนาศักยภาพของ </a:t>
            </a:r>
            <a:r>
              <a:rPr lang="th-TH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รพช.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เพื่อรับ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 back  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และเพิ่มค่า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CMI </a:t>
            </a:r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รวมทั้งเป็นการใช้เตียงให้เหมาะสม</a:t>
            </a:r>
            <a:endParaRPr lang="th-TH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การลดความแออัด และเวลารอคอย</a:t>
            </a:r>
            <a:endParaRPr lang="th-TH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642910" y="1357298"/>
          <a:ext cx="8001056" cy="47898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5821"/>
                <a:gridCol w="2041745"/>
                <a:gridCol w="2041745"/>
                <a:gridCol w="2041745"/>
              </a:tblGrid>
              <a:tr h="7019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สถานบริการ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91948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ระยะเวลาต่ำสุด (นาที)</a:t>
                      </a:r>
                      <a:endParaRPr lang="en-US" sz="1800" b="1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ระยะเวลาสูงสุด (นาที)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ค่าเฉลี่ย </a:t>
                      </a:r>
                      <a:endParaRPr lang="en-US" sz="1800" b="1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(นาที)</a:t>
                      </a:r>
                      <a:endParaRPr lang="en-US" sz="1800" b="1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701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en-US" sz="1800" b="1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en-US" sz="1800" b="1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225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172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701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M1</a:t>
                      </a:r>
                      <a:endParaRPr lang="en-US" sz="1800" b="1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</a:t>
                      </a:r>
                      <a:endParaRPr lang="en-US" sz="1800" b="1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119</a:t>
                      </a:r>
                      <a:endParaRPr lang="en-US" sz="1800" b="1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701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M2</a:t>
                      </a:r>
                      <a:endParaRPr lang="en-US" sz="1800" b="1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</a:t>
                      </a:r>
                      <a:endParaRPr lang="en-US" sz="1800" b="1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125</a:t>
                      </a:r>
                      <a:endParaRPr lang="en-US" sz="1800" b="1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701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F2</a:t>
                      </a:r>
                      <a:endParaRPr lang="en-US" sz="1800" b="1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15.16</a:t>
                      </a:r>
                      <a:endParaRPr lang="en-US" sz="1800" b="1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206.82</a:t>
                      </a:r>
                      <a:endParaRPr lang="en-US" sz="1800" b="1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81.20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FFFF00"/>
          </a:solidFill>
        </p:spPr>
        <p:txBody>
          <a:bodyPr/>
          <a:lstStyle/>
          <a:p>
            <a:r>
              <a:rPr lang="th-TH" b="1" dirty="0" smtClean="0">
                <a:solidFill>
                  <a:srgbClr val="0000FF"/>
                </a:solidFill>
                <a:cs typeface="KodchiangUPC" pitchFamily="18" charset="-34"/>
              </a:rPr>
              <a:t>ข้อเสนอแนะ</a:t>
            </a:r>
            <a:endParaRPr lang="th-TH" b="1" dirty="0">
              <a:solidFill>
                <a:srgbClr val="0000FF"/>
              </a:solidFill>
              <a:cs typeface="KodchiangUPC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457200" y="1214423"/>
            <a:ext cx="8229600" cy="5143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th-TH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1. รพ.พระนครศรีอยุธยา มีระยะเวลารอคอย 2 ชม.52 นาที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ผู้ป่วยนอก รพ.พระนครศรีอยุธยา ส่วนมากเป็น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DM,HT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คลินิกแพทย์เฉพาะทางตรวจครึ่งวัน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ข้อคิดเห็น</a:t>
            </a:r>
            <a:r>
              <a:rPr kumimoji="0" lang="th-TH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th-TH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พัฒนาศักยภาพ รพ.สต.เพื่อลดความแออัดผู้ป่วยนอกในกลุ่ม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NCD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ให้มากขึ้น (ปัจจุบัน 45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%)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ขยายเวลาการตรวจคลินิกแพทย์เฉพาะทางในช่วงบ่าย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th-TH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นำ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Lean </a:t>
            </a:r>
            <a:r>
              <a:rPr kumimoji="0" lang="th-TH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มาใช้เพื่อลดขั้นตอน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ngsanaUPC" pitchFamily="18" charset="-34"/>
              <a:ea typeface="+mn-ea"/>
              <a:cs typeface="Kodchiang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การพัฒนาระบบทันตก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รรม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3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ข้อ ๒.๑.๘ การพัฒนาระบบบริการทันตก</a:t>
            </a:r>
            <a:r>
              <a:rPr lang="th-TH" sz="28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รรม</a:t>
            </a:r>
            <a:endParaRPr lang="th-TH" sz="2800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381000" y="1752600"/>
          <a:ext cx="8763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990600"/>
                <a:gridCol w="41148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เกณฑ์ 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ผลงาน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11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.รพสต.ให้บริการด้าน</a:t>
                      </a:r>
                      <a:r>
                        <a:rPr lang="th-TH" sz="2400" dirty="0" err="1" smtClean="0">
                          <a:latin typeface="Tahoma" pitchFamily="34" charset="0"/>
                          <a:cs typeface="Tahoma" pitchFamily="34" charset="0"/>
                        </a:rPr>
                        <a:t>ทันต</a:t>
                      </a: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ฯ </a:t>
                      </a:r>
                      <a:endParaRPr lang="th-TH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ahoma" pitchFamily="34" charset="0"/>
                          <a:cs typeface="Tahoma" pitchFamily="34" charset="0"/>
                        </a:rPr>
                        <a:t>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ahoma" pitchFamily="34" charset="0"/>
                          <a:cs typeface="Tahoma" pitchFamily="34" charset="0"/>
                        </a:rPr>
                        <a:t>37.08 %  </a:t>
                      </a: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79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213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 แห่ง)</a:t>
                      </a:r>
                      <a:endParaRPr lang="en-US" sz="2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8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.  รพสต.ให้บริการ</a:t>
                      </a:r>
                      <a:r>
                        <a:rPr lang="th-TH" sz="2400" dirty="0" err="1" smtClean="0">
                          <a:latin typeface="Tahoma" pitchFamily="34" charset="0"/>
                          <a:cs typeface="Tahoma" pitchFamily="34" charset="0"/>
                        </a:rPr>
                        <a:t>ทันต</a:t>
                      </a: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ฯ</a:t>
                      </a:r>
                      <a:endParaRPr lang="en-US" sz="240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aseline="0" dirty="0" smtClean="0">
                          <a:latin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th-TH" sz="2000" baseline="0" dirty="0" smtClean="0">
                          <a:latin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2000" baseline="0" dirty="0" smtClean="0">
                          <a:latin typeface="Tahoma" pitchFamily="34" charset="0"/>
                          <a:cs typeface="Tahoma" pitchFamily="34" charset="0"/>
                        </a:rPr>
                        <a:t>200</a:t>
                      </a:r>
                      <a:r>
                        <a:rPr lang="th-TH" sz="2000" baseline="0" dirty="0" smtClean="0">
                          <a:latin typeface="Tahoma" pitchFamily="34" charset="0"/>
                          <a:cs typeface="Tahoma" pitchFamily="34" charset="0"/>
                        </a:rPr>
                        <a:t>ครั้ง/</a:t>
                      </a:r>
                      <a:r>
                        <a:rPr lang="en-US" sz="2000" baseline="0" dirty="0" smtClean="0">
                          <a:latin typeface="Tahoma" pitchFamily="34" charset="0"/>
                          <a:cs typeface="Tahoma" pitchFamily="34" charset="0"/>
                        </a:rPr>
                        <a:t>1,000</a:t>
                      </a:r>
                      <a:r>
                        <a:rPr lang="th-TH" sz="2000" baseline="0" dirty="0" err="1" smtClean="0">
                          <a:latin typeface="Tahoma" pitchFamily="34" charset="0"/>
                          <a:cs typeface="Tahoma" pitchFamily="34" charset="0"/>
                        </a:rPr>
                        <a:t>ปชก.</a:t>
                      </a:r>
                      <a:r>
                        <a:rPr lang="th-TH" sz="2000" baseline="0" dirty="0" smtClean="0">
                          <a:latin typeface="Tahoma" pitchFamily="34" charset="0"/>
                          <a:cs typeface="Tahoma" pitchFamily="34" charset="0"/>
                        </a:rPr>
                        <a:t>/ปี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ahoma" pitchFamily="34" charset="0"/>
                          <a:cs typeface="Tahoma" pitchFamily="34" charset="0"/>
                        </a:rPr>
                        <a:t>---</a:t>
                      </a:r>
                      <a:endParaRPr lang="th-TH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เทียบกับจำนวน รพสต.ทั้งหมดได้ </a:t>
                      </a:r>
                      <a:endParaRPr lang="en-US" sz="2000" baseline="0" dirty="0" smtClean="0">
                        <a:solidFill>
                          <a:srgbClr val="FF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ahoma" pitchFamily="34" charset="0"/>
                          <a:cs typeface="Tahoma" pitchFamily="34" charset="0"/>
                        </a:rPr>
                        <a:t>15.5% </a:t>
                      </a: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  (</a:t>
                      </a:r>
                      <a:r>
                        <a:rPr lang="en-US" sz="2400" dirty="0" smtClean="0">
                          <a:latin typeface="Tahoma" pitchFamily="34" charset="0"/>
                          <a:cs typeface="Tahoma" pitchFamily="34" charset="0"/>
                        </a:rPr>
                        <a:t>33</a:t>
                      </a:r>
                      <a:r>
                        <a:rPr lang="en-US" sz="2400" baseline="0" dirty="0" smtClean="0">
                          <a:latin typeface="Tahoma" pitchFamily="34" charset="0"/>
                          <a:cs typeface="Tahoma" pitchFamily="34" charset="0"/>
                        </a:rPr>
                        <a:t>/213</a:t>
                      </a:r>
                      <a:r>
                        <a:rPr lang="th-TH" sz="2400" baseline="0" dirty="0" smtClean="0">
                          <a:latin typeface="Tahoma" pitchFamily="34" charset="0"/>
                          <a:cs typeface="Tahoma" pitchFamily="34" charset="0"/>
                        </a:rPr>
                        <a:t>แห่ง)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เทียบกับจำนวน รพสต.ที่มีทันตาฯได้</a:t>
                      </a:r>
                      <a:endParaRPr lang="th-TH" sz="2000" dirty="0" smtClean="0">
                        <a:solidFill>
                          <a:srgbClr val="FF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Tahoma" pitchFamily="34" charset="0"/>
                          <a:cs typeface="Tahoma" pitchFamily="34" charset="0"/>
                        </a:rPr>
                        <a:t>38 %</a:t>
                      </a:r>
                      <a:r>
                        <a:rPr lang="th-TH" sz="2400" baseline="0" dirty="0" smtClean="0">
                          <a:latin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400" dirty="0" smtClean="0"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  <a:r>
                        <a:rPr lang="en-US" sz="2400" baseline="0" dirty="0" smtClean="0">
                          <a:latin typeface="Tahoma" pitchFamily="34" charset="0"/>
                          <a:cs typeface="Tahoma" pitchFamily="34" charset="0"/>
                        </a:rPr>
                        <a:t>/21 </a:t>
                      </a:r>
                      <a:r>
                        <a:rPr lang="th-TH" sz="2400" baseline="0" dirty="0" smtClean="0">
                          <a:latin typeface="Tahoma" pitchFamily="34" charset="0"/>
                          <a:cs typeface="Tahoma" pitchFamily="34" charset="0"/>
                        </a:rPr>
                        <a:t>แห่ง)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3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สาเหตุ การแก้ไข และข้อเสนอแนะ</a:t>
            </a:r>
            <a:endParaRPr lang="th-TH" sz="3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458200" cy="46482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สาเหตุ 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ตัวชี้วัดที่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 ได้ต่ำกว่าเกณฑ์ เพราะเป็น </a:t>
            </a:r>
            <a:r>
              <a:rPr lang="th-TH" sz="2800" dirty="0" err="1" smtClean="0">
                <a:latin typeface="Tahoma" pitchFamily="34" charset="0"/>
                <a:cs typeface="Tahoma" pitchFamily="34" charset="0"/>
              </a:rPr>
              <a:t>จว.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ที่มี รพสต.มาก  (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213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แห่ง) แต่ทันตาฯในรพสต.เพียง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21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แห่ง (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9.86%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) พื้นที่ได้แก้ไขโดย รพ.สต. ที่มีทันตาฯต้องออกหน่วยในรพสต.ที่ไม่มีทันตาฯด้วย  ส่งผลให้ตัวชี้วัดที่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ได้ต่ำกว่าความคาดหมาย</a:t>
            </a:r>
          </a:p>
          <a:p>
            <a:pPr marL="514350" indent="-514350">
              <a:lnSpc>
                <a:spcPct val="150000"/>
              </a:lnSpc>
              <a:buAutoNum type="thaiNumPeriod"/>
            </a:pPr>
            <a:endParaRPr lang="th-TH" sz="200" dirty="0" smtClean="0"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50000"/>
              </a:lnSpc>
              <a:buAutoNum type="thaiNumPeriod"/>
            </a:pPr>
            <a:endParaRPr lang="th-TH" sz="2400" dirty="0" smtClean="0"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50000"/>
              </a:lnSpc>
              <a:buNone/>
            </a:pPr>
            <a:endParaRPr lang="th-TH" sz="2000" dirty="0" smtClean="0"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th-TH" sz="26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514350" indent="-514350">
              <a:lnSpc>
                <a:spcPct val="150000"/>
              </a:lnSpc>
              <a:buAutoNum type="thaiNumPeriod"/>
            </a:pPr>
            <a:endParaRPr lang="th-TH" sz="2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การพัฒนาระบบบริการโรคมะเร็ง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3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สาเหตุ การแก้ไข และข้อเสนอแนะ(ต่อ)</a:t>
            </a:r>
            <a:endParaRPr lang="th-TH" sz="3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458200" cy="54864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การแก้ไข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เดือน</a:t>
            </a:r>
            <a:r>
              <a:rPr lang="th-TH" sz="2800" dirty="0" err="1" smtClean="0">
                <a:latin typeface="Tahoma" pitchFamily="34" charset="0"/>
                <a:cs typeface="Tahoma" pitchFamily="34" charset="0"/>
              </a:rPr>
              <a:t>เมย.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นี้ จะบรรจุทันตาในรพ.สต.เพิ่ม ซึ่งคาดว่าจะทำให้มี รพสต.ที่จัดบริการ</a:t>
            </a:r>
            <a:r>
              <a:rPr lang="th-TH" sz="2800" dirty="0" err="1" smtClean="0">
                <a:latin typeface="Tahoma" pitchFamily="34" charset="0"/>
                <a:cs typeface="Tahoma" pitchFamily="34" charset="0"/>
              </a:rPr>
              <a:t>ทันต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ฯ ได้ตามเกณฑ์ ทั้ง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ตัวชี้วัด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ข้อเสนอแนะ  </a:t>
            </a:r>
            <a:r>
              <a:rPr lang="th-TH" sz="2800" dirty="0" err="1" smtClean="0">
                <a:latin typeface="Tahoma" pitchFamily="34" charset="0"/>
                <a:cs typeface="Tahoma" pitchFamily="34" charset="0"/>
              </a:rPr>
              <a:t>จว.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ควรจัดทำโครงการพัฒนาศักยภาพทันตาจบใหม่และควรจัดระบบพี่เลี้ยงช่วยเหลือน้อง  เพื่อสนับสนุนให้น้องสามารถปฏิบัติงานมีคุณภาพได้ตามเกณฑ์ที่กำหนด</a:t>
            </a:r>
          </a:p>
          <a:p>
            <a:pPr marL="514350" indent="-514350">
              <a:lnSpc>
                <a:spcPct val="150000"/>
              </a:lnSpc>
              <a:buAutoNum type="thaiNumPeriod"/>
            </a:pPr>
            <a:endParaRPr lang="th-TH" sz="200" dirty="0" smtClean="0"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50000"/>
              </a:lnSpc>
              <a:buAutoNum type="thaiNumPeriod"/>
            </a:pPr>
            <a:endParaRPr lang="th-TH" sz="2400" dirty="0" smtClean="0"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50000"/>
              </a:lnSpc>
              <a:buNone/>
            </a:pPr>
            <a:endParaRPr lang="th-TH" sz="2000" dirty="0" smtClean="0"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50000"/>
              </a:lnSpc>
              <a:buFont typeface="Wingdings 2"/>
              <a:buAutoNum type="thaiNumPeriod"/>
            </a:pPr>
            <a:endParaRPr lang="th-TH" sz="2800" dirty="0" smtClean="0"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50000"/>
              </a:lnSpc>
              <a:buAutoNum type="thaiNumPeriod"/>
            </a:pPr>
            <a:r>
              <a:rPr lang="th-TH" sz="2600" dirty="0" smtClean="0">
                <a:latin typeface="Tahoma" pitchFamily="34" charset="0"/>
                <a:cs typeface="Tahoma" pitchFamily="34" charset="0"/>
              </a:rPr>
              <a:t>  </a:t>
            </a:r>
          </a:p>
          <a:p>
            <a:pPr marL="514350" indent="-514350">
              <a:lnSpc>
                <a:spcPct val="150000"/>
              </a:lnSpc>
              <a:buAutoNum type="thaiNumPeriod"/>
            </a:pPr>
            <a:endParaRPr lang="th-TH" sz="2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Tahoma" pitchFamily="34" charset="0"/>
                <a:cs typeface="Tahoma" pitchFamily="34" charset="0"/>
              </a:rPr>
              <a:t>ประเด็น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: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 ผลการดำเนินงาน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S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ervice Plan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3200" dirty="0" smtClean="0"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ข้อ ๒.๑.๘ การพัฒนาระบบบริการทันตก</a:t>
            </a:r>
            <a:r>
              <a:rPr lang="th-TH" sz="28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รรม</a:t>
            </a: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32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h-TH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28600" y="1447800"/>
          <a:ext cx="87630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436"/>
                <a:gridCol w="1423051"/>
                <a:gridCol w="2546513"/>
              </a:tblGrid>
              <a:tr h="1025859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เกณฑ์ / เป้าหมาย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ผลงาน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6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baseline="0" dirty="0" smtClean="0">
                          <a:latin typeface="Tahoma" pitchFamily="34" charset="0"/>
                          <a:cs typeface="Tahoma" pitchFamily="34" charset="0"/>
                        </a:rPr>
                        <a:t>3.</a:t>
                      </a:r>
                      <a:r>
                        <a:rPr lang="th-TH" sz="2400" baseline="0" dirty="0" err="1" smtClean="0">
                          <a:latin typeface="Tahoma" pitchFamily="34" charset="0"/>
                          <a:cs typeface="Tahoma" pitchFamily="34" charset="0"/>
                        </a:rPr>
                        <a:t>ผสอ.</a:t>
                      </a:r>
                      <a:r>
                        <a:rPr lang="th-TH" sz="2400" baseline="0" dirty="0" smtClean="0">
                          <a:latin typeface="Tahoma" pitchFamily="34" charset="0"/>
                          <a:cs typeface="Tahoma" pitchFamily="34" charset="0"/>
                        </a:rPr>
                        <a:t>รอฟันเทียม</a:t>
                      </a:r>
                      <a:r>
                        <a:rPr lang="en-US" sz="2400" baseline="0" dirty="0" smtClean="0">
                          <a:latin typeface="Tahoma" pitchFamily="34" charset="0"/>
                          <a:cs typeface="Tahoma" pitchFamily="34" charset="0"/>
                        </a:rPr>
                        <a:t>&lt; 6 </a:t>
                      </a:r>
                      <a:r>
                        <a:rPr lang="th-TH" sz="2400" baseline="0" dirty="0" smtClean="0">
                          <a:latin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th-TH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ahoma" pitchFamily="34" charset="0"/>
                          <a:cs typeface="Tahoma" pitchFamily="34" charset="0"/>
                        </a:rPr>
                        <a:t>---</a:t>
                      </a:r>
                      <a:endParaRPr lang="th-TH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ahoma" pitchFamily="34" charset="0"/>
                          <a:cs typeface="Tahoma" pitchFamily="34" charset="0"/>
                        </a:rPr>
                        <a:t>61.8 %</a:t>
                      </a:r>
                      <a:endParaRPr lang="th-TH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9700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2400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สาเหตุ </a:t>
                      </a: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   มี </a:t>
                      </a:r>
                      <a:r>
                        <a:rPr lang="th-TH" sz="2400" dirty="0" err="1" smtClean="0">
                          <a:latin typeface="Tahoma" pitchFamily="34" charset="0"/>
                          <a:cs typeface="Tahoma" pitchFamily="34" charset="0"/>
                        </a:rPr>
                        <a:t>ผสอ.</a:t>
                      </a: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ต้องการทำฟันเทียมจำนวนมาก สูงกว่าเป้าหมายฯ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         และ</a:t>
                      </a:r>
                      <a:r>
                        <a:rPr lang="th-TH" sz="2400" dirty="0" err="1" smtClean="0">
                          <a:latin typeface="Tahoma" pitchFamily="34" charset="0"/>
                          <a:cs typeface="Tahoma" pitchFamily="34" charset="0"/>
                        </a:rPr>
                        <a:t>ทพ.</a:t>
                      </a: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ใหม่ไม่ชำนาญฯ  หากทำแต่ฟันเทียมจะกระทบงานอื่น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2400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ข้อเสนอแนะ</a:t>
                      </a: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 ควรประชุมหารือให้เครือข่ายพื้นที่ช่วยกัน เช่น จัดอบรม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             พัฒนาศักยภาพ? </a:t>
                      </a:r>
                      <a:r>
                        <a:rPr lang="th-TH" sz="2400" baseline="0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ลงแขก?  หรือประสานกับ คณะ</a:t>
                      </a:r>
                      <a:r>
                        <a:rPr lang="th-TH" sz="2400" dirty="0" err="1" smtClean="0">
                          <a:latin typeface="Tahoma" pitchFamily="34" charset="0"/>
                          <a:cs typeface="Tahoma" pitchFamily="34" charset="0"/>
                        </a:rPr>
                        <a:t>ทันตฯมธ.</a:t>
                      </a:r>
                      <a:endParaRPr lang="th-TH" sz="240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             ออกหน่วยในพื้นที่ หรืออื่นๆ </a:t>
                      </a:r>
                      <a:endParaRPr lang="th-TH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h-TH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Tahoma" pitchFamily="34" charset="0"/>
                <a:cs typeface="Tahoma" pitchFamily="34" charset="0"/>
              </a:rPr>
              <a:t>ประเด็น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: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 ผลการดำเนินงาน </a:t>
            </a:r>
            <a:r>
              <a:rPr lang="en-US" sz="3200" dirty="0">
                <a:latin typeface="Tahoma" pitchFamily="34" charset="0"/>
                <a:cs typeface="Tahoma" pitchFamily="34" charset="0"/>
              </a:rPr>
              <a:t>S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ervice Plan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3200" dirty="0" smtClean="0"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ข้อ ๒.๑.๘ การพัฒนาระบบบริการทันตก</a:t>
            </a:r>
            <a:r>
              <a:rPr lang="th-TH" sz="28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รรม</a:t>
            </a: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32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h-TH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52400" y="1219200"/>
          <a:ext cx="8763000" cy="5489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3436"/>
                <a:gridCol w="1423051"/>
                <a:gridCol w="2546513"/>
              </a:tblGrid>
              <a:tr h="826283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ตัวชี้วัด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เกณฑ์ / เป้าหมาย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latin typeface="Tahoma" pitchFamily="34" charset="0"/>
                          <a:cs typeface="Tahoma" pitchFamily="34" charset="0"/>
                        </a:rPr>
                        <a:t>ผลงาน</a:t>
                      </a:r>
                      <a:endParaRPr lang="th-TH" sz="24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ahoma" pitchFamily="34" charset="0"/>
                          <a:cs typeface="Tahoma" pitchFamily="34" charset="0"/>
                        </a:rPr>
                        <a:t>4.</a:t>
                      </a:r>
                      <a:r>
                        <a:rPr lang="th-TH" sz="2400" baseline="0" dirty="0" smtClean="0">
                          <a:latin typeface="Tahoma" pitchFamily="34" charset="0"/>
                          <a:cs typeface="Tahoma" pitchFamily="34" charset="0"/>
                        </a:rPr>
                        <a:t>เด็ก ๓ ขวบ  ฟันผุ</a:t>
                      </a:r>
                      <a:endParaRPr lang="th-TH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aseline="0" dirty="0" smtClean="0">
                          <a:latin typeface="Tahoma" pitchFamily="34" charset="0"/>
                          <a:cs typeface="Tahoma" pitchFamily="34" charset="0"/>
                        </a:rPr>
                        <a:t>≤ </a:t>
                      </a:r>
                      <a:r>
                        <a:rPr lang="en-US" sz="2400" baseline="0" dirty="0" smtClean="0">
                          <a:latin typeface="Tahoma" pitchFamily="34" charset="0"/>
                          <a:cs typeface="Tahoma" pitchFamily="34" charset="0"/>
                        </a:rPr>
                        <a:t>57 %</a:t>
                      </a:r>
                      <a:endParaRPr lang="th-TH" sz="24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Tahoma" pitchFamily="34" charset="0"/>
                          <a:cs typeface="Tahoma" pitchFamily="34" charset="0"/>
                        </a:rPr>
                        <a:t>65.7</a:t>
                      </a: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9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ตัวชี้วัดนี้มีปัญหาสูงมาก (บางแห่งผุ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&gt;80%</a:t>
                      </a:r>
                      <a:r>
                        <a:rPr lang="th-TH" sz="240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40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ข้อเสนอแนะ 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ต้อง</a:t>
                      </a: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ทำกิจกรรมที่กำหนดไว้อย่างจริงจัง พื้นที่มีปัญหารุนแรงต้องถือเป็นงานสำคัญ  และควรศึกษาบริบทเชิงสังคมพฤติกรรมที่เกี่ยวข้อง  วิเคราะห์ข้อมูลเปรียบเทียบราย</a:t>
                      </a:r>
                      <a:r>
                        <a:rPr lang="en-US" sz="2400" dirty="0" smtClean="0">
                          <a:latin typeface="Tahoma" pitchFamily="34" charset="0"/>
                          <a:cs typeface="Tahoma" pitchFamily="34" charset="0"/>
                        </a:rPr>
                        <a:t> CUP </a:t>
                      </a: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  สะท้อนปัญหาให้ผู้เกี่ยวข้อง/ผู้บริหารรับทราบ   </a:t>
                      </a:r>
                      <a:r>
                        <a:rPr lang="th-TH" sz="24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ที่สำคัญต้องเน้นงานส่งเสริมป้องกัน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และทำงานเชิงรุกให้เข้าถึงครอบครัว  </a:t>
                      </a:r>
                      <a:r>
                        <a:rPr lang="th-TH" sz="2400" b="0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รวมทั้งให้ชุมชนท้องถิ่นมีส่วนร่วมแก้ไขปัญหาด้วย</a:t>
                      </a:r>
                      <a:endParaRPr lang="th-TH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th-TH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family๒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419600"/>
            <a:ext cx="2819400" cy="1971675"/>
          </a:xfrm>
          <a:prstGeom prst="rect">
            <a:avLst/>
          </a:prstGeom>
        </p:spPr>
      </p:pic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486400" cy="685800"/>
          </a:xfrm>
        </p:spPr>
        <p:txBody>
          <a:bodyPr>
            <a:normAutofit/>
          </a:bodyPr>
          <a:lstStyle/>
          <a:p>
            <a:r>
              <a:rPr lang="th-TH" sz="3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ชื่นชม</a:t>
            </a:r>
            <a:endParaRPr lang="th-TH" sz="3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รูปภาพ 7" descr="การ์ตูน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2971800" cy="1809134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382000" cy="4449763"/>
          </a:xfrm>
        </p:spPr>
        <p:txBody>
          <a:bodyPr>
            <a:normAutofit/>
          </a:bodyPr>
          <a:lstStyle/>
          <a:p>
            <a:pPr marL="514350" indent="-514350" algn="ctr">
              <a:lnSpc>
                <a:spcPct val="150000"/>
              </a:lnSpc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				๑. งานในกลุ่มวัยเรียน มีผลงานดี ปัญหา</a:t>
            </a: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				  เด็กฟันผุ เหงือกอักเสบ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&lt;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ค่าเฉลี่ยประเทศ</a:t>
            </a:r>
          </a:p>
          <a:p>
            <a:pPr marL="514350" indent="-514350" algn="r">
              <a:lnSpc>
                <a:spcPct val="150000"/>
              </a:lnSpc>
              <a:buNone/>
            </a:pPr>
            <a:endParaRPr lang="th-TH" sz="1000" dirty="0" smtClean="0">
              <a:latin typeface="Tahoma" pitchFamily="34" charset="0"/>
              <a:cs typeface="Tahoma" pitchFamily="34" charset="0"/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     ๒. เครือข่ายบางปะหันแปดเซียน นักเรียนฟันดี   ได้รับรางวัล</a:t>
            </a: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เครือข่ายโรงเรียนเด็กไทยฟันดีระดับยอดเยี่ยม  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มีจุดเด่นที่</a:t>
            </a:r>
          </a:p>
          <a:p>
            <a:pPr>
              <a:buNone/>
            </a:pPr>
            <a:r>
              <a:rPr lang="th-TH" sz="2400" dirty="0" smtClean="0"/>
              <a:t>          </a:t>
            </a:r>
            <a:r>
              <a:rPr lang="th-TH" sz="2400" dirty="0" err="1" smtClean="0">
                <a:latin typeface="Tahoma" pitchFamily="34" charset="0"/>
                <a:cs typeface="Tahoma" pitchFamily="34" charset="0"/>
              </a:rPr>
              <a:t>ทันต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บุคลากรสามารถกระตุ้นให้ผู้บริหาร</a:t>
            </a:r>
          </a:p>
          <a:p>
            <a:pPr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     และครูร่วมกันดำเนินกิจกรรมฯในโรงเรียน</a:t>
            </a:r>
          </a:p>
          <a:p>
            <a:pPr>
              <a:buNone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     จนมีผลงานดีเด่นเป็นที่ประจักษ์</a:t>
            </a:r>
          </a:p>
          <a:p>
            <a:pPr>
              <a:buNone/>
            </a:pP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การพัฒนาระบบบริการปฐมภูมิ ทุติยภูมิ และสุขภาพองค์รวม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57200"/>
            <a:ext cx="8201052" cy="206210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ร้อยละของอำเภอที่มี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DHS 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ที่เชื่อมโยงระบบ</a:t>
            </a:r>
          </a:p>
          <a:p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บริการปฐมภูมิกับชุมชนและท้องถิ่นอย่างมีคุณภาพใช้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SRM 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หรือเครื่องมืออื่นๆในการทำแผนพัฒนาสุขภาพ</a:t>
            </a:r>
            <a:endParaRPr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780928"/>
            <a:ext cx="8308032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อำเภอ พัฒนา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ODOP 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UCARE 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ผ่านบันไดขั้น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 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ขึ้นไปทั้ง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องค์ประกอบ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3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เสนา ท่าเรือ ภาชี นครหลวง บางปะอิน ผักไห่ </a:t>
            </a:r>
          </a:p>
          <a:p>
            <a:r>
              <a:rPr lang="th-TH" sz="3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ลาดบัวหลวง</a:t>
            </a:r>
            <a:r>
              <a:rPr lang="en-US" sz="3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3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วังน้อย และมหาราช</a:t>
            </a:r>
            <a:r>
              <a:rPr lang="en-US" sz="3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3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5000636"/>
            <a:ext cx="836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เป้าหมายพัฒนาผ่าน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UCARE </a:t>
            </a:r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2557 :</a:t>
            </a:r>
          </a:p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ท่าเรือ  ภาชี และมหาราช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3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51937"/>
            <a:ext cx="815960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การพัฒนาระบบสุขภาพอำเภอท่าเรือ 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(DHS)</a:t>
            </a:r>
            <a:endParaRPr lang="th-TH" sz="3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928670"/>
            <a:ext cx="82413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3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เหลียวหลัง</a:t>
            </a:r>
            <a:r>
              <a:rPr lang="en-US" sz="3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……….</a:t>
            </a:r>
            <a:r>
              <a:rPr lang="th-TH" sz="3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แลหน้า </a:t>
            </a:r>
            <a:r>
              <a:rPr lang="en-US" sz="3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…….</a:t>
            </a:r>
            <a:r>
              <a:rPr lang="th-TH" sz="3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โอกาสพัฒนา</a:t>
            </a:r>
          </a:p>
          <a:p>
            <a:pPr>
              <a:lnSpc>
                <a:spcPct val="120000"/>
              </a:lnSpc>
            </a:pPr>
            <a:r>
              <a:rPr lang="th-TH" sz="3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ทบทวนการดำเนินงาน ปัญหาสุขภาพ ปัญหาตัวชี้วัด</a:t>
            </a:r>
          </a:p>
          <a:p>
            <a:pPr>
              <a:lnSpc>
                <a:spcPct val="120000"/>
              </a:lnSpc>
            </a:pPr>
            <a:r>
              <a:rPr lang="th-TH" sz="3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ที่ไม่ผ่านเกณฑ์</a:t>
            </a:r>
            <a:r>
              <a:rPr lang="en-US" sz="3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….</a:t>
            </a:r>
            <a:r>
              <a:rPr lang="th-TH" sz="3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กำหนดแนวทางการพัฒนา</a:t>
            </a:r>
            <a:endParaRPr lang="th-TH" sz="3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596" y="2852936"/>
            <a:ext cx="871540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จากการพัฒนาระบบการดูแลผู้ป่วยเบาหวาน ความดันโลหิตสูง 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@</a:t>
            </a: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ผู้ป่วยความดันโลหิตสูงมีภาวะแทรกซ้อนโรคหลอดเลือด </a:t>
            </a:r>
          </a:p>
          <a:p>
            <a:pPr>
              <a:lnSpc>
                <a:spcPct val="120000"/>
              </a:lnSpc>
            </a:pP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สมอง ร้อยละ </a:t>
            </a: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1.84</a:t>
            </a:r>
            <a:endParaRPr lang="th-TH" sz="24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@</a:t>
            </a: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สำรวจพบผู้ป่วยติดเตียง </a:t>
            </a:r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134 </a:t>
            </a: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 </a:t>
            </a:r>
            <a:endParaRPr lang="th-TH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80" y="5013176"/>
            <a:ext cx="907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กำหนด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ODOP 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การพัฒนาระบบการดูแลผู้ป่วยติดเตียง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830" y="5733256"/>
            <a:ext cx="884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 </a:t>
            </a:r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รายในเบื้องต้น  ใน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สต และ เทศบาล</a:t>
            </a:r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แห่ง</a:t>
            </a:r>
            <a:endParaRPr lang="th-TH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สี่เหลี่ยมผืนผ้า 9"/>
          <p:cNvSpPr/>
          <p:nvPr/>
        </p:nvSpPr>
        <p:spPr>
          <a:xfrm>
            <a:off x="1253730" y="260648"/>
            <a:ext cx="22525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ก่อนดูแล</a:t>
            </a:r>
            <a:endParaRPr lang="th-TH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72638" y="260648"/>
            <a:ext cx="22028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solidFill>
                  <a:srgbClr val="CC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หลังดูแล</a:t>
            </a:r>
            <a:endParaRPr lang="th-TH" sz="4000" b="1" cap="none" spc="50" dirty="0">
              <a:ln w="11430"/>
              <a:solidFill>
                <a:srgbClr val="CC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มนมุมสี่เหลี่ยมด้านทแยงมุม 5"/>
          <p:cNvSpPr/>
          <p:nvPr/>
        </p:nvSpPr>
        <p:spPr>
          <a:xfrm>
            <a:off x="683568" y="1340768"/>
            <a:ext cx="3672408" cy="4896544"/>
          </a:xfrm>
          <a:prstGeom prst="round2DiagRect">
            <a:avLst/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มนมุมสี่เหลี่ยมด้านทแยงมุม 7"/>
          <p:cNvSpPr/>
          <p:nvPr/>
        </p:nvSpPr>
        <p:spPr>
          <a:xfrm>
            <a:off x="4860032" y="1340768"/>
            <a:ext cx="3672408" cy="4896544"/>
          </a:xfrm>
          <a:prstGeom prst="round2DiagRect">
            <a:avLst/>
          </a:prstGeom>
          <a:blipFill>
            <a:blip r:embed="rId4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56096" y="1486525"/>
            <a:ext cx="41761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รพ.สต.ศาลาลอย</a:t>
            </a:r>
            <a:endParaRPr lang="th-TH" sz="40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8534400" y="0"/>
            <a:ext cx="6096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8305800" y="2286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8305800" y="9144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8305800" y="16002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8305800" y="22860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8305800" y="29718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8305800" y="36576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38" name="Rectangle 16"/>
          <p:cNvSpPr>
            <a:spLocks noChangeArrowheads="1"/>
          </p:cNvSpPr>
          <p:nvPr/>
        </p:nvSpPr>
        <p:spPr bwMode="auto">
          <a:xfrm>
            <a:off x="8305800" y="43434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39" name="Rectangle 17"/>
          <p:cNvSpPr>
            <a:spLocks noChangeArrowheads="1"/>
          </p:cNvSpPr>
          <p:nvPr/>
        </p:nvSpPr>
        <p:spPr bwMode="auto">
          <a:xfrm>
            <a:off x="8305800" y="50292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8305800" y="57150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41" name="Rectangle 19"/>
          <p:cNvSpPr>
            <a:spLocks noChangeArrowheads="1"/>
          </p:cNvSpPr>
          <p:nvPr/>
        </p:nvSpPr>
        <p:spPr bwMode="auto">
          <a:xfrm>
            <a:off x="8305800" y="63246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42" name="Rectangle 20"/>
          <p:cNvSpPr>
            <a:spLocks noChangeArrowheads="1"/>
          </p:cNvSpPr>
          <p:nvPr/>
        </p:nvSpPr>
        <p:spPr bwMode="auto">
          <a:xfrm>
            <a:off x="304800" y="1524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43" name="Rectangle 21"/>
          <p:cNvSpPr>
            <a:spLocks noChangeArrowheads="1"/>
          </p:cNvSpPr>
          <p:nvPr/>
        </p:nvSpPr>
        <p:spPr bwMode="auto">
          <a:xfrm>
            <a:off x="304800" y="8382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44" name="Rectangle 22"/>
          <p:cNvSpPr>
            <a:spLocks noChangeArrowheads="1"/>
          </p:cNvSpPr>
          <p:nvPr/>
        </p:nvSpPr>
        <p:spPr bwMode="auto">
          <a:xfrm>
            <a:off x="304800" y="15240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45" name="Rectangle 23"/>
          <p:cNvSpPr>
            <a:spLocks noChangeArrowheads="1"/>
          </p:cNvSpPr>
          <p:nvPr/>
        </p:nvSpPr>
        <p:spPr bwMode="auto">
          <a:xfrm>
            <a:off x="304800" y="22098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46" name="Rectangle 24"/>
          <p:cNvSpPr>
            <a:spLocks noChangeArrowheads="1"/>
          </p:cNvSpPr>
          <p:nvPr/>
        </p:nvSpPr>
        <p:spPr bwMode="auto">
          <a:xfrm>
            <a:off x="304800" y="28956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47" name="Rectangle 25"/>
          <p:cNvSpPr>
            <a:spLocks noChangeArrowheads="1"/>
          </p:cNvSpPr>
          <p:nvPr/>
        </p:nvSpPr>
        <p:spPr bwMode="auto">
          <a:xfrm>
            <a:off x="304800" y="35814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48" name="Rectangle 26"/>
          <p:cNvSpPr>
            <a:spLocks noChangeArrowheads="1"/>
          </p:cNvSpPr>
          <p:nvPr/>
        </p:nvSpPr>
        <p:spPr bwMode="auto">
          <a:xfrm>
            <a:off x="304800" y="42672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49" name="Rectangle 27"/>
          <p:cNvSpPr>
            <a:spLocks noChangeArrowheads="1"/>
          </p:cNvSpPr>
          <p:nvPr/>
        </p:nvSpPr>
        <p:spPr bwMode="auto">
          <a:xfrm>
            <a:off x="304800" y="49530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50" name="Rectangle 28"/>
          <p:cNvSpPr>
            <a:spLocks noChangeArrowheads="1"/>
          </p:cNvSpPr>
          <p:nvPr/>
        </p:nvSpPr>
        <p:spPr bwMode="auto">
          <a:xfrm>
            <a:off x="304800" y="56388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1051" name="Rectangle 29"/>
          <p:cNvSpPr>
            <a:spLocks noChangeArrowheads="1"/>
          </p:cNvSpPr>
          <p:nvPr/>
        </p:nvSpPr>
        <p:spPr bwMode="auto">
          <a:xfrm>
            <a:off x="304800" y="62484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1691680" y="188640"/>
            <a:ext cx="57606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ผลการดำเนินงาน</a:t>
            </a:r>
            <a:endParaRPr lang="th-TH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6" name="ตาราง 25"/>
          <p:cNvGraphicFramePr>
            <a:graphicFrameLocks noGrp="1"/>
          </p:cNvGraphicFramePr>
          <p:nvPr/>
        </p:nvGraphicFramePr>
        <p:xfrm>
          <a:off x="971600" y="1052736"/>
          <a:ext cx="7128792" cy="292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220"/>
                <a:gridCol w="1303112"/>
                <a:gridCol w="1226460"/>
              </a:tblGrid>
              <a:tr h="701336">
                <a:tc>
                  <a:txBody>
                    <a:bodyPr/>
                    <a:lstStyle/>
                    <a:p>
                      <a:pPr algn="ctr"/>
                      <a:r>
                        <a:rPr lang="th-TH" sz="2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สรุปการดูแลผู้ป่วย </a:t>
                      </a:r>
                      <a:r>
                        <a:rPr lang="en-US" sz="2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 </a:t>
                      </a:r>
                      <a:r>
                        <a:rPr lang="th-TH" sz="2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 (ราย)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01336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จำหน่ายผู้ป่วยติดเตียง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28.57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01336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คุณภาพชีวิตดีขึ้น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78.57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01336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ได้รับการช่วยเหลือจากเครือข่าย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57.14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000" marR="0"/>
                </a:tc>
              </a:tr>
            </a:tbl>
          </a:graphicData>
        </a:graphic>
      </p:graphicFrame>
      <p:sp>
        <p:nvSpPr>
          <p:cNvPr id="28" name="สี่เหลี่ยมผืนผ้า 27"/>
          <p:cNvSpPr/>
          <p:nvPr/>
        </p:nvSpPr>
        <p:spPr>
          <a:xfrm>
            <a:off x="1259632" y="4149080"/>
            <a:ext cx="58326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b="1" spc="50" dirty="0" smtClean="0">
                <a:ln w="11430"/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b="1" spc="50" dirty="0" smtClean="0">
                <a:ln w="11430"/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spc="50" dirty="0" smtClean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เกิดกองทุนดูแลผู้ป่วยติดเตียง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1259632" y="4644425"/>
            <a:ext cx="64087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b="1" spc="50" dirty="0" smtClean="0">
                <a:ln w="11430"/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spc="50" dirty="0" smtClean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ความพึงพอใจในภาพรวม </a:t>
            </a:r>
            <a:r>
              <a:rPr lang="en-US" spc="50" dirty="0" smtClean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88.87%</a:t>
            </a:r>
            <a:endParaRPr lang="th-TH" spc="50" dirty="0" smtClean="0">
              <a:ln w="11430"/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043608" y="5085184"/>
            <a:ext cx="712879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400" b="1" spc="50" dirty="0" smtClean="0">
                <a:ln w="11430"/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สิ่งที่ประชาชนต้องการจากแบบสอบถาม</a:t>
            </a:r>
          </a:p>
          <a:p>
            <a:r>
              <a:rPr lang="th-TH" sz="2400" b="1" spc="50" dirty="0" smtClean="0">
                <a:ln w="11430"/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spc="50" dirty="0" smtClean="0">
                <a:ln w="11430"/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- </a:t>
            </a:r>
            <a:r>
              <a:rPr lang="th-TH" sz="2400" b="1" spc="50" dirty="0" smtClean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ความต้องการช่วยเหลือสนับสนุนจากชุมชน</a:t>
            </a:r>
          </a:p>
          <a:p>
            <a:r>
              <a:rPr lang="en-US" sz="2400" b="1" spc="50" dirty="0" smtClean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</a:t>
            </a:r>
            <a:r>
              <a:rPr lang="th-TH" sz="2400" b="1" spc="50" dirty="0" smtClean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อยากได้รับความสะดวกในการยืมอุปกรณ์</a:t>
            </a:r>
          </a:p>
          <a:p>
            <a:r>
              <a:rPr lang="th-TH" sz="2400" b="1" spc="50" dirty="0" smtClean="0">
                <a:ln w="11430"/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ทางการแพทย์ไปใช้ที่บ้าน</a:t>
            </a:r>
            <a:endParaRPr lang="th-TH" sz="3600" spc="50" dirty="0" smtClean="0">
              <a:ln w="11430"/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158889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ข้อเด่น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854010"/>
            <a:ext cx="7675216" cy="107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จังหวัดมีผู้บริหารให้การสนับสนุน และมีแนวทางการดำเนินงานชัดเจน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3423319"/>
            <a:ext cx="7601761" cy="1661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อำเภอ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ท่าเรือพัฒนา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ODOP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ประสบความสำเร็จ</a:t>
            </a:r>
          </a:p>
          <a:p>
            <a:pPr>
              <a:lnSpc>
                <a:spcPct val="120000"/>
              </a:lnSpc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มีการวิเคราะห์ปัญหาในพื้นที่ และถอดบทเรียน</a:t>
            </a:r>
          </a:p>
          <a:p>
            <a:pPr>
              <a:lnSpc>
                <a:spcPct val="120000"/>
              </a:lnSpc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เพื่อการพัฒนา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ร้อยละการตรวจเต้านมด้วยตนเอง กลุ่มเป้าหมายสตรี </a:t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๓๐ </a:t>
            </a: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๗๐ ปี ของ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จังหวัดพระนครศรีอยุธยา ปี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2557</a:t>
            </a:r>
            <a:endParaRPr lang="th-TH" sz="24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074" name="Chart 5"/>
          <p:cNvGraphicFramePr>
            <a:graphicFrameLocks/>
          </p:cNvGraphicFramePr>
          <p:nvPr/>
        </p:nvGraphicFramePr>
        <p:xfrm>
          <a:off x="566738" y="1582738"/>
          <a:ext cx="8416925" cy="4165600"/>
        </p:xfrm>
        <a:graphic>
          <a:graphicData uri="http://schemas.openxmlformats.org/presentationml/2006/ole">
            <p:oleObj spid="_x0000_s58370" name="Worksheet" r:id="rId3" imgW="8372486" imgH="4143480" progId="Excel.Sheet.8">
              <p:embed/>
            </p:oleObj>
          </a:graphicData>
        </a:graphic>
      </p:graphicFrame>
      <p:sp>
        <p:nvSpPr>
          <p:cNvPr id="7" name="Right Arrow 6"/>
          <p:cNvSpPr/>
          <p:nvPr/>
        </p:nvSpPr>
        <p:spPr>
          <a:xfrm>
            <a:off x="1331913" y="2276475"/>
            <a:ext cx="5543550" cy="73025"/>
          </a:xfrm>
          <a:prstGeom prst="right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688" y="1619250"/>
            <a:ext cx="2376487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 ร้อยละ </a:t>
            </a: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70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3779838" y="5949950"/>
            <a:ext cx="496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000">
                <a:latin typeface="Tahoma" pitchFamily="34" charset="0"/>
                <a:cs typeface="Tahoma" pitchFamily="34" charset="0"/>
              </a:rPr>
              <a:t>ข้อมูล</a:t>
            </a:r>
            <a:r>
              <a:rPr lang="en-US" sz="2000">
                <a:latin typeface="Tahoma" pitchFamily="34" charset="0"/>
                <a:cs typeface="Tahoma" pitchFamily="34" charset="0"/>
              </a:rPr>
              <a:t>:</a:t>
            </a:r>
            <a:r>
              <a:rPr lang="th-TH" sz="2000">
                <a:latin typeface="Tahoma" pitchFamily="34" charset="0"/>
                <a:cs typeface="Tahoma" pitchFamily="34" charset="0"/>
              </a:rPr>
              <a:t>จาก สสจ. ณ เดือน มกราคม </a:t>
            </a:r>
            <a:r>
              <a:rPr lang="en-US" sz="2000">
                <a:latin typeface="Tahoma" pitchFamily="34" charset="0"/>
                <a:cs typeface="Tahoma" pitchFamily="34" charset="0"/>
              </a:rPr>
              <a:t>2557</a:t>
            </a:r>
            <a:endParaRPr lang="th-TH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2780928"/>
            <a:ext cx="846707" cy="369332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23.56</a:t>
            </a:r>
            <a:endParaRPr lang="th-TH" sz="1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5157192"/>
            <a:ext cx="604845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กลุ่มเป้าหมาย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215,902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 ผลงาน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50,857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428604"/>
            <a:ext cx="2048959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</a:t>
            </a:r>
            <a:endParaRPr lang="th-TH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538789"/>
            <a:ext cx="8456161" cy="1070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DHS: 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คป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สอ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โรงพยาบาล+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สสอ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+รพสต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อปท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+ชุมชน+ภาคส่วนต่างๆ  ทุกอำเภอ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927846"/>
            <a:ext cx="8262198" cy="1210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การบูร</a:t>
            </a:r>
            <a:r>
              <a:rPr lang="th-TH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ณา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การเพื่อสนับสนุน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Essential Care </a:t>
            </a:r>
            <a:endParaRPr lang="th-TH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ในระดับจังหวัด  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312" y="4500570"/>
            <a:ext cx="7802136" cy="1210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การพัฒนาแผนพัฒนาระบบบริการที่มี</a:t>
            </a:r>
          </a:p>
          <a:p>
            <a:pPr>
              <a:lnSpc>
                <a:spcPct val="120000"/>
              </a:lnSpc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ความเชื่อมต่อในระดับ ทุติยภูมิและตติยภูมิ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ร้อยละของอำเภอที่มีทีม 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SRRT </a:t>
            </a:r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คุณภาพ(ร้อยละ 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564904"/>
            <a:ext cx="7704856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ทีมเฝ้าระวังสอบสวนเคลื่อนที่เร็ว (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SRRT) 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อำเภอ 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เครือข่ายบริการที่ </a:t>
            </a: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จำนวน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70 </a:t>
            </a:r>
            <a:r>
              <a:rPr lang="th-TH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ทีม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83968" y="3815820"/>
            <a:ext cx="86409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899592" y="4751924"/>
            <a:ext cx="7632848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ผ่านเกณฑ์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การประเมินมาตรฐาน ปีงบประมาณ </a:t>
            </a: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2557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 </a:t>
            </a: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55 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 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(ร้อยละ </a:t>
            </a: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78.57)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ผลสำเร็จ/ตัวชี้วัด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ร้อยละของอำเภอที่มีทีม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SRRT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คุณภาพ(ร้อยละ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539552" y="1556792"/>
          <a:ext cx="8208912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1008112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SRRT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ที่ผ่านการ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ประเมินมาตรฐาน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รายจังหวัด พื้นที่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เครือข่ายบริการที่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ปีงบประมาณ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2557 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สะสมปี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2554 – 2556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688" y="260648"/>
            <a:ext cx="8686800" cy="92211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b="1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ผลการดำเนินงาน  จ.พระนครศรีอยุธยา</a:t>
            </a:r>
            <a:endParaRPr lang="th-TH" sz="3200" spc="-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115616" y="1268760"/>
            <a:ext cx="7416824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ทีมเฝ้าระวังสอบสวนเคลื่อนที่เร็ว (</a:t>
            </a: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SRRT) </a:t>
            </a: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อำเภอ จังหวัดพระนครศรีอยุธยา  </a:t>
            </a:r>
            <a:r>
              <a:rPr lang="th-TH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จำนวน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16 </a:t>
            </a:r>
            <a:r>
              <a:rPr lang="th-TH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ทีม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Down Arrow 4"/>
          <p:cNvSpPr/>
          <p:nvPr/>
        </p:nvSpPr>
        <p:spPr>
          <a:xfrm>
            <a:off x="4572000" y="2219940"/>
            <a:ext cx="432048" cy="5040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5"/>
          <p:cNvSpPr/>
          <p:nvPr/>
        </p:nvSpPr>
        <p:spPr>
          <a:xfrm>
            <a:off x="1115616" y="2723996"/>
            <a:ext cx="7416824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ผ่านเกณฑ์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การประเมินมาตรฐาน (สะสมปี 2554 – 2556)</a:t>
            </a:r>
            <a:endPara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 </a:t>
            </a:r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 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(ร้อยละ 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87.50)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Down Arrow 4"/>
          <p:cNvSpPr/>
          <p:nvPr/>
        </p:nvSpPr>
        <p:spPr>
          <a:xfrm>
            <a:off x="4572000" y="3674614"/>
            <a:ext cx="468000" cy="50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5"/>
          <p:cNvSpPr/>
          <p:nvPr/>
        </p:nvSpPr>
        <p:spPr>
          <a:xfrm>
            <a:off x="1115616" y="4236164"/>
            <a:ext cx="7344816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ต้องได้รับการ</a:t>
            </a:r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ประเมินมาตรฐานใหม่ 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ปีงบประมาณ 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2557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 </a:t>
            </a:r>
          </a:p>
          <a:p>
            <a:pPr algn="ctr">
              <a:lnSpc>
                <a:spcPct val="120000"/>
              </a:lnSpc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อำเภอพระนครศรีอยุธยา และท่าเรือ</a:t>
            </a:r>
            <a:endParaRPr lang="th-TH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1115616" y="5431834"/>
            <a:ext cx="7344816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แต่ละอำเภอประเมินตนเอง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เพื่อวิเคราะห์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GAP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และทำแผนพัฒนาทีม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SRRT</a:t>
            </a:r>
            <a:endParaRPr lang="th-TH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Down Arrow 4"/>
          <p:cNvSpPr/>
          <p:nvPr/>
        </p:nvSpPr>
        <p:spPr>
          <a:xfrm>
            <a:off x="4572000" y="5021320"/>
            <a:ext cx="396000" cy="39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60" y="1628800"/>
            <a:ext cx="8712968" cy="4813995"/>
          </a:xfrm>
        </p:spPr>
        <p:txBody>
          <a:bodyPr lIns="72000" rIns="36000">
            <a:noAutofit/>
          </a:bodyPr>
          <a:lstStyle/>
          <a:p>
            <a:pPr marL="342900" lvl="1" indent="-342900" algn="thaiDist">
              <a:spcBef>
                <a:spcPts val="1200"/>
              </a:spcBef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่งบุคลากรที่รับผิดชอบงานเฝ้าระวังป้องกันควบคุมโรคเข้าร่วมอบรมหลักสูตรระบาดวิทยาก่อนปฏิบัติการแก่ผู้ปฏิบัติงานใหม่ จัดโดย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สคร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 1 กรุงเทพฯ 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1" indent="-342900" algn="thaiDist">
              <a:spcBef>
                <a:spcPts val="1200"/>
              </a:spcBef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ร่วมกับ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สคร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กรุงเทพฯ จัดประชุมเครือข่ายเฝ้าระวังสอบสวนเคลื่อนที่เร็วของระดับอำเภอ เพื่อชี้แจงนโยบาย ขั้นตอน และแผนการประเมินมาตรฐาน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SRRT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2557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>
              <a:spcBef>
                <a:spcPts val="1200"/>
              </a:spcBef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ส่งบุคลากรที่รับผิดชอบงานเฝ้าระวัง สอบสวนเคลื่อนที่เร็วเข้าร่วมประชุมเชิงปฏิบัติการเพื่อฟื้นฟูบุคลากรในการสอบสวนและควบคุมโรค จัดโดย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สคร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 1 กรุงเทพฯ </a:t>
            </a:r>
          </a:p>
          <a:p>
            <a:pPr algn="thaiDist">
              <a:spcBef>
                <a:spcPts val="1200"/>
              </a:spcBef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จัดทำแผนประชุมเชิงปฏิบัติการสอบสวนโรคเชิงลึกและการเก็บสิ่งส่งตรวจทางห้องปฏิบัติการ ระยะเวลา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 ในเดือนเมษายน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2557</a:t>
            </a:r>
          </a:p>
          <a:p>
            <a:pPr algn="thaiDist">
              <a:spcBef>
                <a:spcPts val="1200"/>
              </a:spcBef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การพัฒนาทีม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SRRT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โดยจัดประชุมแลกเปลี่ยนเรียนรู้และนำเสนอผลงานการสอบสวนโรค ในเดือนพฤษภาคม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มิถุนายน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2557</a:t>
            </a:r>
          </a:p>
          <a:p>
            <a:pPr algn="thaiDist">
              <a:spcBef>
                <a:spcPts val="1200"/>
              </a:spcBef>
              <a:buNone/>
            </a:pP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>
              <a:spcBef>
                <a:spcPts val="1200"/>
              </a:spcBef>
              <a:buNone/>
            </a:pP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260648"/>
            <a:ext cx="8686800" cy="13681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การพัฒนาทีม 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SRRT  </a:t>
            </a:r>
            <a:endParaRPr lang="th-TH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18741"/>
            <a:ext cx="8517632" cy="4248472"/>
          </a:xfrm>
        </p:spPr>
        <p:txBody>
          <a:bodyPr lIns="72000" rIns="36000">
            <a:noAutofit/>
          </a:bodyPr>
          <a:lstStyle/>
          <a:p>
            <a:pPr marL="360363" indent="-360363" algn="thaiDist">
              <a:spcBef>
                <a:spcPts val="1200"/>
              </a:spcBef>
              <a:buAutoNum type="arabicPeriod"/>
            </a:pP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ผู้บริหารให้</a:t>
            </a:r>
            <a:r>
              <a:rPr lang="th-TH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ความสำคัญ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ในการดำเนินงานเฝ้าระวังป้องกันควบคุมโรค</a:t>
            </a:r>
          </a:p>
          <a:p>
            <a:pPr marL="342900" lvl="1" indent="-342900" algn="thaiDist">
              <a:spcBef>
                <a:spcPts val="1200"/>
              </a:spcBef>
              <a:buNone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ผู้ปฏิบัติงานระดับจังหวัดให้</a:t>
            </a:r>
            <a:r>
              <a:rPr lang="th-TH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การสนับสนุนและใส่ใจ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ในการติดตาม </a:t>
            </a:r>
            <a:r>
              <a:rPr lang="th-TH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ให้ข้อเสนอแนะ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ในการดำเนินงานอย่างต่อเนื่องแก่เครือข่าย ทำให้ได้รับความร่วมมือเป็นอย่างดี</a:t>
            </a:r>
          </a:p>
          <a:p>
            <a:pPr marL="342900" lvl="1" indent="-342900" algn="thaiDist">
              <a:spcBef>
                <a:spcPts val="1200"/>
              </a:spcBef>
              <a:buNone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ผู้ปฏิบัติงานระดับจังหวัด</a:t>
            </a:r>
            <a:r>
              <a:rPr lang="th-TH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มีความสัมพันธ์แบบพี่น้อง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กับเครือข่ายในทุกระดับ ทำให้ได้รับความร่วมมือในการดำเนินงานเป็นอย่างดี</a:t>
            </a:r>
          </a:p>
          <a:p>
            <a:pPr algn="thaiDist">
              <a:spcBef>
                <a:spcPts val="1200"/>
              </a:spcBef>
              <a:buNone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ผู้ปฏิบัติงานระดับจังหวัด</a:t>
            </a:r>
            <a:r>
              <a:rPr lang="th-TH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ได้รับการสนับสนุนจากสำนักงานป้องกันควบคุมโรคที่ </a:t>
            </a:r>
            <a:r>
              <a:rPr lang="en-US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กรุงเทพ 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ในการประชุมเครือข่ายระบาดวิทยา สนับสนุนวิชาการและวัสดุอุปกรณ์ในการสอบสวนป้องกันควบคุมโรค</a:t>
            </a:r>
            <a:endParaRPr lang="en-US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>
              <a:spcBef>
                <a:spcPts val="1200"/>
              </a:spcBef>
              <a:buNone/>
            </a:pPr>
            <a:endParaRPr lang="en-US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>
              <a:spcBef>
                <a:spcPts val="1200"/>
              </a:spcBef>
              <a:buNone/>
            </a:pPr>
            <a:endParaRPr lang="th-TH" sz="2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260648"/>
            <a:ext cx="8686800" cy="13681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ปัจจัยสำคัญที่ทำให้การดำเนินงานสำเร็จ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8686800" cy="13681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ประเมินสาเหตุ/ปัจจัย ที่ทำให้ไม่บรรลุเป้าหมาย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และข้อเสนอแนะที่ให้ต่อหน่วยรับตรวจ </a:t>
            </a:r>
            <a:endParaRPr kumimoji="0" lang="th-TH" b="0" i="0" u="none" strike="noStrike" kern="1200" cap="none" spc="-10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51520" y="1850708"/>
          <a:ext cx="8640960" cy="31338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6584"/>
                <a:gridCol w="3384376"/>
              </a:tblGrid>
              <a:tr h="649664"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4.1 ปัญหา/อุปสรรค/</a:t>
                      </a:r>
                      <a:endParaRPr lang="th-TH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 ข้อเสนอแนะ</a:t>
                      </a:r>
                      <a:endParaRPr lang="en-US" sz="2400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1654592">
                <a:tc>
                  <a:txBody>
                    <a:bodyPr/>
                    <a:lstStyle/>
                    <a:p>
                      <a:pPr marL="342900" indent="-342900" algn="thaiDist">
                        <a:buAutoNum type="arabicPeriod"/>
                      </a:pPr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เนื่องจากเป็นช่วงเปลี่ยนผ่าน มีการเปลี่ยนเจ้าหน้าที่ระบาดวิทยาระดับจังหวัด</a:t>
                      </a:r>
                      <a:r>
                        <a:rPr lang="th-TH" sz="2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ทำให้ขาดทักษะการดำเนินงานด้านระบาดวิทยา เฝ้าระวังป้องกันควบคุมโรคในบางส่วน</a:t>
                      </a:r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829614">
                <a:tc>
                  <a:txBody>
                    <a:bodyPr/>
                    <a:lstStyle/>
                    <a:p>
                      <a:pPr marL="360363" indent="-360363" algn="thaiDist"/>
                      <a:r>
                        <a:rPr lang="th-TH" sz="2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เจ้าหน้าที่ผู้รับผิดชอบงานระดับพื้นที่มีภาระงานมาก ต้องปฏิบัติงานหลายด้าน</a:t>
                      </a:r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18741"/>
            <a:ext cx="8517632" cy="4248472"/>
          </a:xfrm>
        </p:spPr>
        <p:txBody>
          <a:bodyPr lIns="72000" rIns="36000">
            <a:noAutofit/>
          </a:bodyPr>
          <a:lstStyle/>
          <a:p>
            <a:pPr marL="457200" indent="-457200" algn="thaiDist">
              <a:spcBef>
                <a:spcPts val="1200"/>
              </a:spcBef>
              <a:buNone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ทีม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SRRT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ชุมชนสู่ตำบลควบคุมโรคเข้มแข็ง รพ.สต.ท่าดินแดง (ระดับตำบล) ได้รับรางวัลดีเด่นระดับประเทศ</a:t>
            </a:r>
          </a:p>
          <a:p>
            <a:pPr marL="457200" indent="-457200" algn="thaiDist">
              <a:spcBef>
                <a:spcPts val="1200"/>
              </a:spcBef>
              <a:buNone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รพ.สต.ท่าดินแดง ได้รับนวัตกรรมชุมชนสู่ตำบลปลอดโรค ได้รับรางวัลดีเด่นระดับประเทศ</a:t>
            </a: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>
              <a:spcBef>
                <a:spcPts val="1200"/>
              </a:spcBef>
              <a:buNone/>
            </a:pP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260648"/>
            <a:ext cx="8686800" cy="13681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นวัตกรรมที่สามาตรเป็นแบบอย่าง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การพัฒนาระบบบริการโรคตา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>
            <a:spLocks noGrp="1" noChangeArrowheads="1"/>
          </p:cNvSpPr>
          <p:nvPr>
            <p:ph type="title"/>
          </p:nvPr>
        </p:nvSpPr>
        <p:spPr>
          <a:xfrm>
            <a:off x="395536" y="762477"/>
            <a:ext cx="8291512" cy="1754326"/>
          </a:xfrm>
        </p:spPr>
        <p:txBody>
          <a:bodyPr>
            <a:spAutoFit/>
          </a:bodyPr>
          <a:lstStyle/>
          <a:p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ร้อยละของสตรีที่ตรวจพบมะเร็งเต้านม ระยะที่ </a:t>
            </a: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และระยะที่ </a:t>
            </a: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มากกว่าร้อยละ </a:t>
            </a: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70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th-TH" sz="24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สัดส่วนผู้ป่วยมะเร็งเต้านมทั้งหมด จำแนกตามระยะที่ </a:t>
            </a:r>
            <a:r>
              <a:rPr lang="en-US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th-TH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และ </a:t>
            </a:r>
            <a:r>
              <a:rPr lang="en-US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th-TH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th-TH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ข้อมูลปี </a:t>
            </a:r>
            <a:r>
              <a:rPr lang="en-US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2557</a:t>
            </a:r>
            <a:r>
              <a:rPr lang="th-TH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จ.พระนครศรีอยุธยา </a:t>
            </a:r>
            <a:r>
              <a:rPr lang="en-US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18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ไตรมาส</a:t>
            </a:r>
            <a:r>
              <a:rPr lang="th-TH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ที่ </a:t>
            </a:r>
            <a:r>
              <a:rPr lang="en-US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th-TH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ปี </a:t>
            </a:r>
            <a:r>
              <a:rPr lang="en-US" sz="18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2557)</a:t>
            </a:r>
            <a:endParaRPr lang="th-TH" sz="1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1" name="สี่เหลี่ยมผืนผ้า 3"/>
          <p:cNvSpPr>
            <a:spLocks noChangeArrowheads="1"/>
          </p:cNvSpPr>
          <p:nvPr/>
        </p:nvSpPr>
        <p:spPr bwMode="auto">
          <a:xfrm>
            <a:off x="5219700" y="616585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ข้อมูล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th-TH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รพศ.</a:t>
            </a:r>
            <a:r>
              <a:rPr lang="th-TH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พระนครศรีอยุธยา</a:t>
            </a:r>
            <a:endParaRPr lang="th-TH" sz="2000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914400" y="2590800"/>
          <a:ext cx="7710487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976"/>
                <a:gridCol w="1713442"/>
                <a:gridCol w="2102860"/>
                <a:gridCol w="1869209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เดือน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 Breast 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(คน)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มะเร็ง</a:t>
                      </a:r>
                    </a:p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เต้านม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ระยะ 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มะเร็ง</a:t>
                      </a:r>
                    </a:p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เต้านม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ระยะ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ต.ค.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พ.ย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ธ.ค.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90600" y="1600200"/>
            <a:ext cx="7344816" cy="255454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1905"/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4000" b="1" dirty="0" smtClean="0">
                <a:ln w="1905"/>
                <a:latin typeface="Tahoma" pitchFamily="34" charset="0"/>
                <a:ea typeface="Tahoma" pitchFamily="34" charset="0"/>
                <a:cs typeface="Tahoma" pitchFamily="34" charset="0"/>
              </a:rPr>
              <a:t>คัดกรองผู้สูงอายุ </a:t>
            </a:r>
          </a:p>
          <a:p>
            <a:pPr algn="ctr"/>
            <a:r>
              <a:rPr lang="th-TH" sz="4000" b="1" dirty="0" smtClean="0">
                <a:ln w="1905"/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</a:p>
          <a:p>
            <a:pPr algn="ctr"/>
            <a:r>
              <a:rPr lang="th-TH" sz="4000" b="1" dirty="0" smtClean="0">
                <a:ln w="1905"/>
                <a:latin typeface="Tahoma" pitchFamily="34" charset="0"/>
                <a:ea typeface="Tahoma" pitchFamily="34" charset="0"/>
                <a:cs typeface="Tahoma" pitchFamily="34" charset="0"/>
              </a:rPr>
              <a:t>ผ่าตัดต้อกระจกชนิดบอด </a:t>
            </a:r>
          </a:p>
          <a:p>
            <a:pPr algn="ctr"/>
            <a:r>
              <a:rPr lang="th-TH" sz="4000" b="1" dirty="0" smtClean="0">
                <a:ln w="1905"/>
                <a:latin typeface="Tahoma" pitchFamily="34" charset="0"/>
                <a:ea typeface="Tahoma" pitchFamily="34" charset="0"/>
                <a:cs typeface="Tahoma" pitchFamily="34" charset="0"/>
              </a:rPr>
              <a:t>ภายใน </a:t>
            </a:r>
            <a:r>
              <a:rPr lang="en-US" sz="4000" b="1" dirty="0" smtClean="0">
                <a:ln w="1905"/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th-TH" sz="4000" b="1" dirty="0" smtClean="0">
                <a:ln w="1905"/>
                <a:latin typeface="Tahoma" pitchFamily="34" charset="0"/>
                <a:ea typeface="Tahoma" pitchFamily="34" charset="0"/>
                <a:cs typeface="Tahoma" pitchFamily="34" charset="0"/>
              </a:rPr>
              <a:t>วัน </a:t>
            </a:r>
            <a:endParaRPr lang="th-TH" sz="4000" b="1" cap="none" spc="0" dirty="0">
              <a:ln w="1905"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1328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71600" y="309167"/>
            <a:ext cx="73448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การดำเนินงาน</a:t>
            </a:r>
            <a:endParaRPr lang="th-TH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25982" y="1268760"/>
            <a:ext cx="7668852" cy="48320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algn="thaiDist">
              <a:spcAft>
                <a:spcPts val="0"/>
              </a:spcAft>
            </a:pPr>
            <a:r>
              <a:rPr lang="en-US" sz="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ngsana New" pitchFamily="18" charset="-34"/>
                <a:ea typeface="Calibri"/>
                <a:cs typeface="Angsana New" pitchFamily="18" charset="-34"/>
              </a:rPr>
              <a:t> </a:t>
            </a:r>
            <a:endParaRPr lang="en-US" sz="4400" b="1" dirty="0" smtClean="0"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914400" lvl="1" indent="-457200" algn="thaiDist">
              <a:spcAft>
                <a:spcPts val="0"/>
              </a:spcAft>
              <a:buFont typeface="Wingdings" pitchFamily="2" charset="2"/>
              <a:buChar char="v"/>
            </a:pPr>
            <a:r>
              <a:rPr lang="th-TH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จัดอบรมให้ความรู้เรื่องการคัดกรองสายตาแก่เจ้าหน้าที่โรงพยาบาล สาธารณสุขอำเภอ โรงพยาบาลส่งเสริมสุขภาพตำบ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 โดยจักษุแพทย์และพยาบาลเวชปฏิบัติทางตา จำนวน 2 รุ่น รุ่นละ 1 วัน</a:t>
            </a:r>
            <a:endParaRPr lang="en-US" sz="20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algn="thaiDist">
              <a:spcAft>
                <a:spcPts val="0"/>
              </a:spcAft>
            </a:pPr>
            <a:r>
              <a:rPr lang="en-US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marL="914400" lvl="1" indent="-457200" algn="thaiDist">
              <a:spcAft>
                <a:spcPts val="0"/>
              </a:spcAft>
              <a:buFont typeface="Wingdings" pitchFamily="2" charset="2"/>
              <a:buChar char="v"/>
            </a:pPr>
            <a:r>
              <a:rPr lang="th-TH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เจ้าหน้าที่ในระดับอำเภอถ่ายทอดความรู้การคัดกรองสายตา สู่อาสาสมัครสาธารณสุข เพื่อดำเนินการคัดกรองสายตาในผู้สูงอายุ</a:t>
            </a:r>
            <a:endParaRPr lang="en-US" sz="20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algn="thaiDist">
              <a:spcAft>
                <a:spcPts val="0"/>
              </a:spcAft>
            </a:pPr>
            <a:r>
              <a:rPr lang="en-US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marL="914400" lvl="1" indent="-457200" algn="thaiDist">
              <a:spcAft>
                <a:spcPts val="0"/>
              </a:spcAft>
              <a:buFont typeface="Wingdings" pitchFamily="2" charset="2"/>
              <a:buChar char="v"/>
            </a:pPr>
            <a:r>
              <a:rPr lang="th-TH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มีการประชุมคณะทำงาน </a:t>
            </a:r>
            <a:r>
              <a:rPr lang="en-US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Service Plan </a:t>
            </a:r>
            <a:r>
              <a:rPr lang="th-TH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สาขาตา เพื่อจัดระบบรับผู้สูงอายุกลุ่มเสี่ยงเข้ารับการผ่าตัดให้ทันกำหนด (ภายใน 30 วัน)</a:t>
            </a:r>
            <a:endParaRPr lang="en-US" sz="20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algn="thaiDist">
              <a:spcAft>
                <a:spcPts val="0"/>
              </a:spcAft>
            </a:pPr>
            <a:r>
              <a:rPr lang="en-US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marL="914400" lvl="1" indent="-457200" algn="thaiDist">
              <a:spcAft>
                <a:spcPts val="0"/>
              </a:spcAft>
              <a:buFont typeface="Wingdings" pitchFamily="2" charset="2"/>
              <a:buChar char="v"/>
            </a:pPr>
            <a:r>
              <a:rPr lang="th-TH" sz="2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หน่วยบริการระดับตำบล ระดับอำเภอ ส่งผู้สูงอายุกลุ่มเสี่ยงเข้ารับการผ่าตัด ตามโซนที่วางแผนไว้</a:t>
            </a:r>
            <a:endParaRPr lang="en-US" sz="2000" b="1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9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71600" y="332656"/>
            <a:ext cx="73448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</a:rPr>
              <a:t>ผลการดำเนินงาน</a:t>
            </a:r>
            <a:endParaRPr lang="th-TH" sz="6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5583625"/>
              </p:ext>
            </p:extLst>
          </p:nvPr>
        </p:nvGraphicFramePr>
        <p:xfrm>
          <a:off x="251520" y="1700808"/>
          <a:ext cx="8640960" cy="48768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80320"/>
                <a:gridCol w="1440160"/>
                <a:gridCol w="1469109"/>
                <a:gridCol w="1426143"/>
                <a:gridCol w="1425228"/>
              </a:tblGrid>
              <a:tr h="587504">
                <a:tc rowSpan="2">
                  <a:txBody>
                    <a:bodyPr/>
                    <a:lstStyle/>
                    <a:p>
                      <a:pPr marL="457200" algn="thaiDi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marL="457200" algn="thaiDist">
                        <a:spcAft>
                          <a:spcPts val="0"/>
                        </a:spcAft>
                      </a:pPr>
                      <a:r>
                        <a:rPr lang="th-TH" sz="4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รายละเอียด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โรงพยาบาลพระนครศรีอยุธยา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th-TH" sz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โรงพยาบาล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เสนา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ปี 2556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ต.ค.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55–</a:t>
                      </a: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ก.ย. 56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ปี 2557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ต.ค. 56</a:t>
                      </a: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–ธ.ค. 56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ปี 2556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ต.ค.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55–</a:t>
                      </a: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ก.ย. 56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ปี 2557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ต.ค. 56</a:t>
                      </a:r>
                      <a:r>
                        <a:rPr lang="th-TH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–ธ.ค. 56</a:t>
                      </a: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</a:tr>
              <a:tr h="34288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ผู้ป่วย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Blinding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Cataract</a:t>
                      </a: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977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182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</a:tr>
              <a:tr h="34711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ได้รับการผ่าตัดภายใน 30 วัน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812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122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323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</a:tr>
              <a:tr h="24991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83.11</a:t>
                      </a:r>
                      <a:endParaRPr lang="en-US" sz="2800" b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67.03</a:t>
                      </a:r>
                      <a:endParaRPr lang="en-US" sz="2800" b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</a:tr>
              <a:tr h="49982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ได้รับการผ่าตัดเกิน 30 วัน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165</a:t>
                      </a:r>
                      <a:endParaRPr lang="en-US" sz="2800" b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n-US" sz="2800" b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</a:tr>
              <a:tr h="24991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16.89</a:t>
                      </a:r>
                      <a:endParaRPr lang="en-US" sz="2800" b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32.97</a:t>
                      </a:r>
                      <a:endParaRPr lang="en-US" sz="2800" b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800" b="1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UPC" pitchFamily="18" charset="-34"/>
                        <a:ea typeface="Calibri"/>
                        <a:cs typeface="AngsanaUPC" pitchFamily="18" charset="-34"/>
                      </a:endParaRPr>
                    </a:p>
                  </a:txBody>
                  <a:tcPr marL="65254" marR="652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10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78943" y="620688"/>
            <a:ext cx="7344816" cy="110799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</a:rPr>
              <a:t>ปัจจัยแห่งความสำเร็จ</a:t>
            </a:r>
            <a:endParaRPr lang="th-TH" sz="6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06814" y="2132856"/>
            <a:ext cx="7716945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028700" lvl="1" indent="-5715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th-TH" sz="4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มีการประสานงานที่ดี</a:t>
            </a:r>
            <a:endParaRPr lang="en-US" sz="40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68985" algn="just">
              <a:spcAft>
                <a:spcPts val="0"/>
              </a:spcAft>
            </a:pPr>
            <a:r>
              <a:rPr lang="en-US" sz="4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marL="1028700" lvl="1" indent="-571500" algn="just">
              <a:spcAft>
                <a:spcPts val="0"/>
              </a:spcAft>
              <a:buFont typeface="Wingdings" pitchFamily="2" charset="2"/>
              <a:buChar char="v"/>
            </a:pPr>
            <a:r>
              <a:rPr lang="th-TH" sz="40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มีความมุ่งมั่นที่จะดำเนินการแก้ไขปัญหาในพื้นที่เรื่องตา ของทีมผู้รับผิดชอบ</a:t>
            </a:r>
            <a:endParaRPr lang="en-US" sz="40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spcAft>
                <a:spcPts val="0"/>
              </a:spcAft>
            </a:pPr>
            <a:endParaRPr lang="en-US" sz="4000" b="1" dirty="0">
              <a:solidFill>
                <a:schemeClr val="accent6">
                  <a:lumMod val="50000"/>
                </a:schemeClr>
              </a:solidFill>
              <a:effectLst/>
              <a:latin typeface="Angsana New" pitchFamily="18" charset="-34"/>
              <a:ea typeface="Calibri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2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533400" y="764704"/>
            <a:ext cx="8000999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</a:rPr>
              <a:t>ปัจจัยที่ทำให้การดำเนินงานไม่บรรลุเป้าหมาย</a:t>
            </a:r>
            <a:endParaRPr lang="th-TH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82899" y="2204864"/>
            <a:ext cx="8136904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24000" lvl="0" indent="-457200" algn="just">
              <a:spcAft>
                <a:spcPts val="0"/>
              </a:spcAft>
              <a:buFont typeface="Wingdings" pitchFamily="2" charset="2"/>
              <a:buChar char="v"/>
              <a:tabLst>
                <a:tab pos="141605" algn="l"/>
              </a:tabLst>
            </a:pPr>
            <a:r>
              <a:rPr lang="th-TH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การคัดกรอง </a:t>
            </a: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Blinding Cataract</a:t>
            </a:r>
            <a:r>
              <a:rPr lang="th-TH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อยู่ระหว่างการ  </a:t>
            </a:r>
          </a:p>
          <a:p>
            <a:pPr marL="324000" lvl="0" indent="-457200" algn="just">
              <a:spcAft>
                <a:spcPts val="0"/>
              </a:spcAft>
              <a:tabLst>
                <a:tab pos="141605" algn="l"/>
              </a:tabLst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ดำเนินงาน</a:t>
            </a:r>
            <a:r>
              <a:rPr lang="en-US" sz="24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marL="457200" indent="-457200">
              <a:buFont typeface="Wingdings" pitchFamily="2" charset="2"/>
              <a:buChar char="v"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โรงพยาบาลเสนาไม่มีจักษุแพทย์ประจำโรงพยาบาล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แต่มีห้องผ่าตัด ทั้งนี้ต้องอาศัยจักษุแพทย์จากโรงพยาบาลพระนครศรีอยุธยาไปผ่าตัดให้ ซึ่งจักษุแพทย์จากโรงพยาบาลพระนครศรีอยุธยาจะไปทำการตรวจรักษาและผ่าตัดที่โรงพยาบาลเสนา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สัปดาห์ละ 2 วัน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82899" y="1772816"/>
            <a:ext cx="8136904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42913" lvl="0" indent="-442913" algn="just">
              <a:spcAft>
                <a:spcPts val="0"/>
              </a:spcAft>
              <a:buFont typeface="Wingdings" pitchFamily="2" charset="2"/>
              <a:buChar char="v"/>
              <a:tabLst>
                <a:tab pos="141605" algn="l"/>
              </a:tabLst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ตัวชี้วัดประชากรกลุ่มเป้าหมายอายุ ๖๐ ปีขึ้นไป ได้รับการคัด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กรองครอบคลุม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ถ้าเร่งดำเนินการคัดกรองค้นหา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Blinding Cataract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ใหม่ใน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ได้มาก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ตัวชี้วัด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จะผ่าน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lvl="0" algn="just">
              <a:spcAft>
                <a:spcPts val="0"/>
              </a:spcAft>
              <a:tabLst>
                <a:tab pos="141605" algn="l"/>
              </a:tabLst>
            </a:pP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Blinding Cataract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ได้รับการผ่าตัดรักษาภายใน ๓๐ วัน หากคัดกรองผู้ป่วยรายใหม่ใน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ได้มาก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Blinding 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Cataract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ได้รับการผ่าตัดรักษาภายใน 30 วัน ก็จะดำเนินการผ่าตัดไม่ทัน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483674" y="609600"/>
            <a:ext cx="2129109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</a:rPr>
              <a:t>ข้อสังเกต</a:t>
            </a:r>
            <a:endParaRPr lang="th-TH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8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การจัดบริการเฉพาะ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66688" y="273050"/>
            <a:ext cx="8785225" cy="6324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600"/>
              </a:spcAft>
              <a:buFont typeface="Wingdings 3" pitchFamily="18" charset="2"/>
              <a:buNone/>
              <a:defRPr/>
            </a:pPr>
            <a:r>
              <a:rPr lang="th-TH" sz="6900" b="1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6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ตัวชี้วัด </a:t>
            </a:r>
            <a:r>
              <a:rPr lang="en-US" sz="6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 </a:t>
            </a:r>
            <a:endParaRPr lang="th-TH" sz="69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thaiDist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ร้อยละของผู้ป่วยนอกที่ได้รับบริการทางการแพทย์แผนไทยและการแพทย์ทางเลือกที่ได้มาตรฐาน 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th-TH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	(ไม่น้อยกว่าร้อยละ </a:t>
            </a:r>
            <a:r>
              <a:rPr 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16</a:t>
            </a:r>
            <a:r>
              <a:rPr lang="th-TH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th-TH" sz="2200" b="1" dirty="0" smtClean="0"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600"/>
              </a:spcAft>
              <a:buFont typeface="Wingdings 3" pitchFamily="18" charset="2"/>
              <a:buNone/>
              <a:defRPr/>
            </a:pPr>
            <a:r>
              <a:rPr lang="th-TH" sz="44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3900" b="1" dirty="0" smtClean="0">
                <a:latin typeface="Tahoma" pitchFamily="34" charset="0"/>
                <a:cs typeface="Tahoma" pitchFamily="34" charset="0"/>
              </a:rPr>
              <a:t>ผลการดำเนินงาน (ต.ค.-ธ.ค.</a:t>
            </a:r>
            <a:r>
              <a:rPr lang="en-US" sz="3900" b="1" dirty="0" smtClean="0">
                <a:latin typeface="Tahoma" pitchFamily="34" charset="0"/>
                <a:cs typeface="Tahoma" pitchFamily="34" charset="0"/>
              </a:rPr>
              <a:t>56</a:t>
            </a:r>
            <a:r>
              <a:rPr lang="th-TH" sz="3900" b="1" dirty="0" smtClean="0">
                <a:latin typeface="Tahoma" pitchFamily="34" charset="0"/>
                <a:cs typeface="Tahoma" pitchFamily="34" charset="0"/>
              </a:rPr>
              <a:t>) </a:t>
            </a:r>
            <a:r>
              <a:rPr lang="en-US" sz="3900" b="1" dirty="0" smtClean="0">
                <a:latin typeface="Tahoma" pitchFamily="34" charset="0"/>
                <a:cs typeface="Tahoma" pitchFamily="34" charset="0"/>
              </a:rPr>
              <a:t>:</a:t>
            </a:r>
            <a:r>
              <a:rPr lang="en-US" sz="6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4800" b="1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6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ร้อยละ </a:t>
            </a:r>
            <a:r>
              <a:rPr lang="en-US" sz="6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9.34</a:t>
            </a:r>
            <a:r>
              <a:rPr lang="th-TH" sz="4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ตัวแทนเนื้อหา 3"/>
          <p:cNvGraphicFramePr>
            <a:graphicFrameLocks noGrp="1"/>
          </p:cNvGraphicFramePr>
          <p:nvPr>
            <p:ph idx="1"/>
          </p:nvPr>
        </p:nvGraphicFramePr>
        <p:xfrm>
          <a:off x="122238" y="1557338"/>
          <a:ext cx="8802687" cy="4908550"/>
        </p:xfrm>
        <a:graphic>
          <a:graphicData uri="http://schemas.openxmlformats.org/presentationml/2006/ole">
            <p:oleObj spid="_x0000_s1026" name="Chart" r:id="rId3" imgW="8420100" imgH="4695774" progId="Excel.Shee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3825" y="111125"/>
            <a:ext cx="8893175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ร้อยละของผู้ป่วยนอกที่ได้รับบริการ</a:t>
            </a:r>
          </a:p>
          <a:p>
            <a:pPr algn="ctr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ทางการแพทย์แผนไทยและการแพทย์ทางเลือก  </a:t>
            </a:r>
          </a:p>
          <a:p>
            <a:pPr algn="ctr"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(ต.ค.-ธ.ค.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56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 จ.อยุธยา  จำแนกรายอำเภอ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>
          <a:xfrm>
            <a:off x="68263" y="274638"/>
            <a:ext cx="8964612" cy="1143000"/>
          </a:xfrm>
        </p:spPr>
        <p:txBody>
          <a:bodyPr/>
          <a:lstStyle/>
          <a:p>
            <a:pPr>
              <a:defRPr/>
            </a:pPr>
            <a:r>
              <a:rPr 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Teleconference </a:t>
            </a:r>
            <a:r>
              <a:rPr lang="th-TH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แพทย์แผนไทย</a:t>
            </a:r>
          </a:p>
        </p:txBody>
      </p:sp>
      <p:pic>
        <p:nvPicPr>
          <p:cNvPr id="4099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238" y="1704975"/>
            <a:ext cx="3760787" cy="2876550"/>
          </a:xfrm>
        </p:spPr>
      </p:pic>
      <p:sp>
        <p:nvSpPr>
          <p:cNvPr id="4" name="ตัวแทนวันที่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7/02/57</a:t>
            </a:r>
            <a:endParaRPr lang="th-TH"/>
          </a:p>
        </p:txBody>
      </p:sp>
      <p:pic>
        <p:nvPicPr>
          <p:cNvPr id="4101" name="รูปภาพ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00213"/>
            <a:ext cx="38576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45500" cy="1143000"/>
          </a:xfrm>
        </p:spPr>
        <p:txBody>
          <a:bodyPr/>
          <a:lstStyle/>
          <a:p>
            <a:pPr algn="ctr"/>
            <a:r>
              <a:rPr lang="th-TH" sz="24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ผลการตรวจคัดกรองมะเร็งปากมดลูกรายอำเภอ</a:t>
            </a:r>
            <a:br>
              <a:rPr lang="th-TH" sz="24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ของ </a:t>
            </a:r>
            <a:r>
              <a:rPr lang="th-TH" sz="24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จังหวัดพระนครศรีอยุธยา</a:t>
            </a:r>
          </a:p>
        </p:txBody>
      </p:sp>
      <p:graphicFrame>
        <p:nvGraphicFramePr>
          <p:cNvPr id="5122" name="Chart 5"/>
          <p:cNvGraphicFramePr>
            <a:graphicFrameLocks/>
          </p:cNvGraphicFramePr>
          <p:nvPr/>
        </p:nvGraphicFramePr>
        <p:xfrm>
          <a:off x="0" y="1412776"/>
          <a:ext cx="9144000" cy="4464397"/>
        </p:xfrm>
        <a:graphic>
          <a:graphicData uri="http://schemas.openxmlformats.org/presentationml/2006/ole">
            <p:oleObj spid="_x0000_s59394" name="Worksheet" r:id="rId3" imgW="8315259" imgH="3352845" progId="Excel.Sheet.8">
              <p:embed/>
            </p:oleObj>
          </a:graphicData>
        </a:graphic>
      </p:graphicFrame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3563888" y="6124575"/>
            <a:ext cx="5184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000" dirty="0">
                <a:latin typeface="Tahoma" pitchFamily="34" charset="0"/>
                <a:cs typeface="Tahoma" pitchFamily="34" charset="0"/>
              </a:rPr>
              <a:t>ข้อมูล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: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จาก </a:t>
            </a:r>
            <a:r>
              <a:rPr lang="th-TH" sz="2000" dirty="0" err="1" smtClean="0">
                <a:latin typeface="Tahoma" pitchFamily="34" charset="0"/>
                <a:cs typeface="Tahoma" pitchFamily="34" charset="0"/>
              </a:rPr>
              <a:t>สสจ.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  และสถาบันมะเร็ง 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ณ เดือน มกราคม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2557</a:t>
            </a:r>
            <a:endParaRPr lang="th-TH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3212976"/>
            <a:ext cx="6992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8.12</a:t>
            </a:r>
            <a:endParaRPr lang="th-TH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5589240"/>
            <a:ext cx="604543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กลุ่มเป้าหมาย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180,353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 ผลงาน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14,645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355614" cy="219377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>
              <a:lnSpc>
                <a:spcPts val="2900"/>
              </a:lnSpc>
              <a:defRPr/>
            </a:pPr>
            <a:r>
              <a:rPr lang="th-TH" sz="2800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th-TH" sz="2800" dirty="0" smtClean="0">
                <a:solidFill>
                  <a:srgbClr val="FF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ร้อยละของห้องปฏิบัติการด้านการแพทย์</a:t>
            </a:r>
            <a:b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และสาธารณสุข มีคุณภาพและมาตรฐานการบริการ (ร้อยละ100)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4" name="สี่เหลี่ยมผืนผ้า 2"/>
          <p:cNvSpPr>
            <a:spLocks noChangeArrowheads="1"/>
          </p:cNvSpPr>
          <p:nvPr/>
        </p:nvSpPr>
        <p:spPr bwMode="auto">
          <a:xfrm>
            <a:off x="2286001" y="850900"/>
            <a:ext cx="44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rgbClr val="FF0066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endParaRPr lang="th-TH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</a:t>
            </a:r>
            <a:endParaRPr lang="th-TH" sz="3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7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066800"/>
            <a:ext cx="8686800" cy="5445125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มีการแต่งตั้งคณะกรรมการพัฒนาคุณภาพห้องปฏิบัติการระดับจังหวัดทั้งห้องปฏิบัติการชันสูตรฯ และรังสีวินิจฉัย</a:t>
            </a:r>
          </a:p>
          <a:p>
            <a:pPr marL="0" indent="0">
              <a:buNone/>
              <a:defRPr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800" b="1" kern="1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มีการวิเคราะห์ส่วนขาด เป็นข้อมูลนำเข้าในการทำแผนปฏิบัติการ โครงการ และจัดสรรงบประมาณสำหรับดำเนินการพัฒนาคุณภาพอย่างชัดเจน </a:t>
            </a:r>
            <a:r>
              <a:rPr lang="th-TH" sz="2800" b="1" kern="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เช่น</a:t>
            </a:r>
          </a:p>
          <a:p>
            <a:pPr marL="0" indent="0">
              <a:buNone/>
            </a:pPr>
            <a:r>
              <a:rPr lang="th-TH" sz="2800" b="1" kern="1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kern="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2600" kern="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พัฒนาคุณภาพการเก็บและส่งสิ่งส่งตรวจ </a:t>
            </a:r>
            <a:endParaRPr lang="th-TH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-การ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ตรวจสอบคุณภาพเครื่องมือ </a:t>
            </a:r>
            <a:endParaRPr lang="th-TH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-ระบบ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การรายงานผลการตรวจ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ทางห้องปฏิบัติการ(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LIS)</a:t>
            </a:r>
            <a:endParaRPr lang="th-TH" sz="1900" kern="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  <a:defRPr/>
            </a:pPr>
            <a:endParaRPr lang="th-TH" sz="2800" b="1" kern="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  <a:defRPr/>
            </a:pP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  <a:defRPr/>
            </a:pP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th-TH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68F63-FC62-499D-8E95-215E443847D8}" type="slidenum">
              <a:rPr lang="th-TH" smtClean="0"/>
              <a:pPr>
                <a:defRPr/>
              </a:pPr>
              <a:t>81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3683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45125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th-TH" sz="2800" b="1" kern="1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</a:t>
            </a:r>
            <a:r>
              <a:rPr lang="th-TH" sz="2800" b="1" kern="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ห้องปฏิบัติการ</a:t>
            </a:r>
          </a:p>
          <a:p>
            <a:pPr marL="0" indent="0">
              <a:buNone/>
              <a:defRPr/>
            </a:pPr>
            <a:r>
              <a:rPr lang="th-TH" sz="3600" b="1" kern="1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600" b="1" kern="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2800" b="1" kern="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ชันสูตรฯ </a:t>
            </a:r>
            <a:r>
              <a:rPr lang="en-US" sz="2800" b="1" kern="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th-TH" sz="2800" b="1" kern="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แห่ง </a:t>
            </a:r>
          </a:p>
          <a:p>
            <a:pPr marL="0" indent="0">
              <a:buNone/>
              <a:defRPr/>
            </a:pPr>
            <a:r>
              <a:rPr lang="th-TH" sz="2800" b="1" kern="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- รังสีและรพ.สต.อยู่ระหว่างดำเนินการ</a:t>
            </a:r>
          </a:p>
          <a:p>
            <a:pPr marL="0" indent="0">
              <a:buNone/>
              <a:defRPr/>
            </a:pPr>
            <a:r>
              <a:rPr lang="th-TH" sz="3600" b="1" kern="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th-TH" sz="3600" b="1" kern="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ห้องปฏิบัติการ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ชันสูตรฯผ่านการรับรองคุณภาพ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แห่ง จาก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16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แห่ง 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( 68.75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%)</a:t>
            </a:r>
          </a:p>
          <a:p>
            <a:pPr marL="0" indent="0">
              <a:buNone/>
              <a:defRPr/>
            </a:pP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  <a:defRPr/>
            </a:pP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2557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มีเป้าหมายขอรับรอง 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แห่ง </a:t>
            </a:r>
          </a:p>
          <a:p>
            <a:pPr>
              <a:buNone/>
              <a:defRPr/>
            </a:pP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(รพ.บางบาล,รพ.บางซ้าย )</a:t>
            </a:r>
            <a:endParaRPr lang="th-TH" sz="2800" b="1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68F63-FC62-499D-8E95-215E443847D8}" type="slidenum">
              <a:rPr lang="th-TH" smtClean="0"/>
              <a:pPr>
                <a:defRPr/>
              </a:pPr>
              <a:t>82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8969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548113"/>
              </p:ext>
            </p:extLst>
          </p:nvPr>
        </p:nvGraphicFramePr>
        <p:xfrm>
          <a:off x="193675" y="1765300"/>
          <a:ext cx="8685213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สี่เหลี่ยมผืนผ้า 4"/>
          <p:cNvSpPr>
            <a:spLocks noChangeArrowheads="1"/>
          </p:cNvSpPr>
          <p:nvPr/>
        </p:nvSpPr>
        <p:spPr bwMode="auto">
          <a:xfrm>
            <a:off x="0" y="22066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th-TH" sz="3200" b="1">
                <a:latin typeface="TH SarabunPSK" pitchFamily="34" charset="-34"/>
                <a:cs typeface="TH SarabunPSK" pitchFamily="34" charset="-34"/>
              </a:rPr>
              <a:t>ตัวชี้วัด  ร้อยละของห้องปฏิบัติการด้านการแพทย์และสาธารณสุข </a:t>
            </a:r>
          </a:p>
          <a:p>
            <a:pPr algn="ctr">
              <a:lnSpc>
                <a:spcPts val="3500"/>
              </a:lnSpc>
            </a:pPr>
            <a:r>
              <a:rPr lang="th-TH" sz="3200" b="1">
                <a:latin typeface="TH SarabunPSK" pitchFamily="34" charset="-34"/>
                <a:cs typeface="TH SarabunPSK" pitchFamily="34" charset="-34"/>
              </a:rPr>
              <a:t>มีคุณภาพและมาตรฐานการบริการ (ร้อยละ100)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0" y="1160463"/>
            <a:ext cx="9144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โรงพยาบาลสังกัดกระทรวงสาธารณสุข ในเขตบริการสุขภาพที่ 4 ที่ผ่านการรับรองตามมาตรฐานเทคนิคการแพทย์</a:t>
            </a:r>
          </a:p>
          <a:p>
            <a:pPr algn="ctr"/>
            <a:endParaRPr lang="th-TH" sz="2200" dirty="0">
              <a:cs typeface="Cordia New" pitchFamily="34" charset="-34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B258163-743E-4909-A855-F1AE19C32A0A}" type="slidenum">
              <a:rPr lang="th-TH" sz="2000" b="1"/>
              <a:pPr>
                <a:defRPr/>
              </a:pPr>
              <a:t>83</a:t>
            </a:fld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xmlns="" val="20223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4456" y="116633"/>
            <a:ext cx="8878887" cy="6624736"/>
          </a:xfrm>
          <a:solidFill>
            <a:srgbClr val="00B0F0"/>
          </a:solidFill>
        </p:spPr>
        <p:txBody>
          <a:bodyPr rtlCol="0">
            <a:normAutofit/>
          </a:bodyPr>
          <a:lstStyle/>
          <a:p>
            <a:pPr>
              <a:defRPr/>
            </a:pPr>
            <a:endParaRPr lang="th-TH" sz="1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th-TH" sz="1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</a:p>
          <a:p>
            <a:pPr lvl="1">
              <a:defRPr/>
            </a:pPr>
            <a:endParaRPr lang="th-TH" sz="3600" dirty="0" smtClean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800" y="188640"/>
            <a:ext cx="8458200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ห้องปฏิบัติการรังสีฯผ่านเกณฑ์การประเมินคุณภาพ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แห่ง จาก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แห่ง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( 18.8%)</a:t>
            </a:r>
          </a:p>
          <a:p>
            <a:pPr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ผ่านเกณฑ์ระดับดีเด่นทั้ง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แห่ง </a:t>
            </a:r>
          </a:p>
          <a:p>
            <a:pPr>
              <a:defRPr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(รพ.บางปะหัน,ภาชีและผักไห่)                  </a:t>
            </a:r>
          </a:p>
          <a:p>
            <a:pPr>
              <a:defRPr/>
            </a:pP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5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ปัญหาที่พบ </a:t>
            </a:r>
            <a:r>
              <a:rPr lang="en-US" b="1" dirty="0" smtClean="0">
                <a:latin typeface="Tahoma" pitchFamily="34" charset="0"/>
                <a:cs typeface="TH SarabunPSK" pitchFamily="34" charset="-34"/>
              </a:rPr>
              <a:t>: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ไม่มีใบอนุญาต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การมีไว้ใน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ครอบครอง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ซึ่ง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เครื่องกำเนิดรังสี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จากสำนักงานปรมาณูเพื่อ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สันติ/มีแต่ขาด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การดำเนินการอย่าง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ต่อเนื่อง</a:t>
            </a:r>
          </a:p>
          <a:p>
            <a:pPr>
              <a:lnSpc>
                <a:spcPts val="5000"/>
              </a:lnSpc>
            </a:pP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เครื่องเอกซเรย์ไม่ได้มาตรฐาน / ไม่มีรายงานการตรวจสอบคุณภาพเครื่องเอกซเรย์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ทั่วไปและเครื่องเอกซเรย์ฟัน 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</a:t>
            </a:r>
          </a:p>
          <a:p>
            <a:pPr>
              <a:buNone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ขาดบุคลากรด้านวิชาชีพ             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6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solidFill>
            <a:srgbClr val="FFFF00"/>
          </a:solidFill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ปัจจัยสนับสนุน</a:t>
            </a:r>
          </a:p>
        </p:txBody>
      </p:sp>
      <p:sp>
        <p:nvSpPr>
          <p:cNvPr id="13315" name="ตัวแทนเนื้อหา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th-TH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ผู้บริหารให้การสนับสนุน</a:t>
            </a:r>
          </a:p>
          <a:p>
            <a:pPr eaLnBrk="1" hangingPunct="1">
              <a:defRPr/>
            </a:pPr>
            <a:endParaRPr lang="th-TH" sz="3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มีทีมงานที่เข้มแข็งทุกระดับ</a:t>
            </a:r>
          </a:p>
          <a:p>
            <a:pPr eaLnBrk="1" hangingPunct="1">
              <a:defRPr/>
            </a:pPr>
            <a:endParaRPr lang="th-TH" sz="3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แผนงานสามารถปฏิบัติได้จริง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th-TH" sz="3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มีเวที</a:t>
            </a:r>
            <a:r>
              <a:rPr lang="th-TH" sz="34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แลกเปลี่ยนเรียนรู้ใน</a:t>
            </a:r>
            <a:r>
              <a:rPr lang="th-TH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</a:t>
            </a:r>
          </a:p>
          <a:p>
            <a:pPr marL="0" indent="0">
              <a:buNone/>
              <a:defRPr/>
            </a:pPr>
            <a:endParaRPr lang="th-TH" sz="3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มีการติดตามอย่างสม่ำเสมอ  </a:t>
            </a:r>
          </a:p>
          <a:p>
            <a:pPr eaLnBrk="1" hangingPunct="1">
              <a:defRPr/>
            </a:pPr>
            <a:endParaRPr lang="th-TH" sz="3400" dirty="0" smtClean="0">
              <a:latin typeface="TH SarabunPSK" pitchFamily="34" charset="-34"/>
              <a:cs typeface="+mj-cs"/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th-TH" dirty="0">
                <a:solidFill>
                  <a:srgbClr val="92D050"/>
                </a:solidFill>
                <a:latin typeface="TH SarabunPSK" pitchFamily="34" charset="-34"/>
                <a:cs typeface="+mj-cs"/>
              </a:rPr>
              <a:t> </a:t>
            </a:r>
            <a:r>
              <a:rPr lang="th-TH" dirty="0" smtClean="0">
                <a:solidFill>
                  <a:srgbClr val="92D050"/>
                </a:solidFill>
                <a:latin typeface="TH SarabunPSK" pitchFamily="34" charset="-34"/>
                <a:cs typeface="+mj-cs"/>
              </a:rPr>
              <a:t>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E493-EE1A-4099-A064-8863704E347E}" type="slidenum">
              <a:rPr lang="th-TH"/>
              <a:pPr>
                <a:defRPr/>
              </a:pPr>
              <a:t>85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711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ปัญหาและอุปสรรค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5352575"/>
              </p:ext>
            </p:extLst>
          </p:nvPr>
        </p:nvGraphicFramePr>
        <p:xfrm>
          <a:off x="285720" y="1785926"/>
          <a:ext cx="8643998" cy="42367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321999"/>
                <a:gridCol w="4321999"/>
              </a:tblGrid>
              <a:tr h="63341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ห้องปฏิบัติการชันสูตรสาธารณสุข</a:t>
                      </a:r>
                      <a:endParaRPr lang="th-TH" sz="3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ห้องปฏิบัติการรังสีวินิจฉัย</a:t>
                      </a:r>
                      <a:endParaRPr lang="th-TH" sz="3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23971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การสร้างความเข้าใจจากส่วนกลางยังไม่ชัดเจน</a:t>
                      </a:r>
                      <a:endParaRPr lang="th-TH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ขาดบุคลากร ได้แก่ นักรังสีการแพทย์ และเจ้าหน้าที่รังสีการแพทย์</a:t>
                      </a:r>
                      <a:endParaRPr lang="th-TH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6821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lang="th-TH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ขาด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ตัวอย่างควบคุมสำหรับทดสอบความสามารถการตรวจวิเคราะห์ของ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รพ.สต.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ขาดอุปกรณ์ อาทิ</a:t>
                      </a:r>
                      <a:r>
                        <a:rPr lang="th-TH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Gonard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Shield</a:t>
                      </a:r>
                      <a:r>
                        <a:rPr lang="th-TH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ถุงมือยางตะกั่ว, แว่นตากันรังสี</a:t>
                      </a:r>
                      <a:endParaRPr lang="th-TH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99"/>
            <a:ext cx="2133600" cy="365125"/>
          </a:xfrm>
        </p:spPr>
        <p:txBody>
          <a:bodyPr/>
          <a:lstStyle/>
          <a:p>
            <a:pPr>
              <a:defRPr/>
            </a:pPr>
            <a:fld id="{9B258163-743E-4909-A855-F1AE19C32A0A}" type="slidenum">
              <a:rPr lang="th-TH" sz="2000" b="1"/>
              <a:pPr>
                <a:defRPr/>
              </a:pPr>
              <a:t>86</a:t>
            </a:fld>
            <a:endParaRPr lang="th-TH" sz="2000" b="1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0" y="253536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>
              <a:defRPr/>
            </a:pPr>
            <a:r>
              <a:rPr lang="th-TH" sz="5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ปัญหาและอุปสรรค</a:t>
            </a:r>
          </a:p>
        </p:txBody>
      </p:sp>
    </p:spTree>
    <p:extLst>
      <p:ext uri="{BB962C8B-B14F-4D97-AF65-F5344CB8AC3E}">
        <p14:creationId xmlns:p14="http://schemas.microsoft.com/office/powerpoint/2010/main" xmlns="" val="5605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ความต้องการสนับสนุนจากส่วนกลาง</a:t>
            </a:r>
          </a:p>
        </p:txBody>
      </p:sp>
      <p:sp>
        <p:nvSpPr>
          <p:cNvPr id="13315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927225"/>
            <a:ext cx="8229600" cy="45259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งบประมาณจัดหาตัวอย่างควบคุมสำหรับทดสอบความสามารถการตรวจวิเคราะห์ของ</a:t>
            </a:r>
          </a:p>
          <a:p>
            <a:pPr eaLnBrk="1" hangingPunct="1">
              <a:buNone/>
              <a:defRPr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รพ.สต.</a:t>
            </a:r>
            <a:endParaRPr lang="th-TH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5000"/>
              </a:lnSpc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ส่งเสริมและสนับสนุนให้มีการใช้ระบบ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PACS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ทั้งจังหวัด</a:t>
            </a:r>
          </a:p>
          <a:p>
            <a:pPr>
              <a:lnSpc>
                <a:spcPts val="5000"/>
              </a:lnSpc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พัฒนาความรู้และทักษะใหม่ๆ โดยไม่เสีย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ค่าลงทะเบียน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E5F41-767B-4912-8D5E-FF3A1E0BCA47}" type="slidenum">
              <a:rPr lang="th-TH"/>
              <a:pPr>
                <a:defRPr/>
              </a:pPr>
              <a:t>87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421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232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ร้อยละของผู้เสพ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ยาเสพติด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ที่ผ่านการบำบัดที่ได้รับการติดตามไม่กลับไปเสพซ้ำ  (ร้อยละ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(ลดลงร้อยละ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4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54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54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609600"/>
            <a:ext cx="85344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th-TH" sz="3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ปัจจัยสนับสนุน</a:t>
            </a:r>
          </a:p>
          <a:p>
            <a:pPr>
              <a:buNone/>
            </a:pP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ทั้งหมด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แห่งให้บริการบำบัดรักษา</a:t>
            </a:r>
          </a:p>
          <a:p>
            <a:pPr>
              <a:buNone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ผู้ติด</a:t>
            </a:r>
            <a:r>
              <a:rPr lang="th-TH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ยาเสพติด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แบบผู้ป่วยนอก โดยมีจิตแพทย์หมุนเวียน  </a:t>
            </a:r>
          </a:p>
          <a:p>
            <a:pPr>
              <a:buNone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มาดูแล   </a:t>
            </a:r>
          </a:p>
          <a:p>
            <a:pPr>
              <a:buNone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ยกเว้น  </a:t>
            </a:r>
            <a:r>
              <a:rPr lang="th-TH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รพศ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พระนครศรีอยุธยามีจิตแพทย์ประจำ</a:t>
            </a:r>
          </a:p>
          <a:p>
            <a:pPr>
              <a:buNone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มีศูนย์ฟื้นฟูผู้ติด</a:t>
            </a:r>
            <a:r>
              <a:rPr lang="th-TH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ยาเสพติด</a:t>
            </a:r>
            <a:endParaRPr lang="th-TH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ความร่วมมือของชุมชน และหน่วยราชการในการค้นหาผู้</a:t>
            </a:r>
          </a:p>
          <a:p>
            <a:pPr>
              <a:buNone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ติด</a:t>
            </a:r>
            <a:r>
              <a:rPr lang="th-TH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ยาเสพติด</a:t>
            </a: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081088"/>
          </a:xfrm>
        </p:spPr>
        <p:txBody>
          <a:bodyPr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ผลการตรวจมะเร็งปากมดลูก </a:t>
            </a:r>
            <a:br>
              <a:rPr lang="th-TH" sz="3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จ.พระนครศรีอยุธยา</a:t>
            </a:r>
            <a:endParaRPr lang="th-TH" sz="32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229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896"/>
                <a:gridCol w="1656184"/>
                <a:gridCol w="1594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ผลการตรวจ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(คน)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ผลการตรวจมะเร็งปากมดลูก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645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ไม่พบเซลล์ผิดปกติ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532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99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พบเซลล์ผิดปกติ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113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78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ในระดับ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Low Grade</a:t>
                      </a:r>
                      <a:endParaRPr lang="th-TH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</a:t>
                      </a:r>
                      <a:endParaRPr lang="th-TH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</a:t>
                      </a:r>
                      <a:r>
                        <a:rPr lang="th-TH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</a:t>
                      </a:r>
                      <a:endParaRPr lang="th-TH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ในระดับ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High Grade</a:t>
                      </a:r>
                      <a:endParaRPr lang="th-TH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</a:t>
                      </a:r>
                      <a:endParaRPr lang="th-TH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</a:t>
                      </a:r>
                      <a:r>
                        <a:rPr lang="th-TH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</a:t>
                      </a:r>
                      <a:endParaRPr lang="th-TH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Cancer</a:t>
                      </a:r>
                      <a:endParaRPr lang="th-TH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5</a:t>
                      </a:r>
                      <a:endParaRPr lang="th-TH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</a:t>
                      </a:r>
                      <a:endParaRPr lang="th-TH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24613" name="TextBox 8"/>
          <p:cNvSpPr txBox="1">
            <a:spLocks noChangeArrowheads="1"/>
          </p:cNvSpPr>
          <p:nvPr/>
        </p:nvSpPr>
        <p:spPr bwMode="auto">
          <a:xfrm>
            <a:off x="3419872" y="6124575"/>
            <a:ext cx="5328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000" dirty="0">
                <a:latin typeface="Tahoma" pitchFamily="34" charset="0"/>
                <a:cs typeface="Tahoma" pitchFamily="34" charset="0"/>
              </a:rPr>
              <a:t>ข้อมูล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:</a:t>
            </a:r>
            <a:r>
              <a:rPr lang="th-TH" sz="2000" dirty="0">
                <a:latin typeface="Tahoma" pitchFamily="34" charset="0"/>
                <a:cs typeface="Tahoma" pitchFamily="34" charset="0"/>
              </a:rPr>
              <a:t>จากสถาบัน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มะเร็ง ณ เดือนมกราคม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2557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 </a:t>
            </a:r>
            <a:endParaRPr lang="th-TH" sz="2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72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th-TH" sz="39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ประเด็นติดตามต่อ</a:t>
            </a:r>
          </a:p>
          <a:p>
            <a:pPr>
              <a:defRPr/>
            </a:pPr>
            <a:endParaRPr lang="th-TH" sz="2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  <a:defRPr/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1.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มาตรการร่วมของหน่วยราชการ และภาคประชาชนใน</a:t>
            </a:r>
          </a:p>
          <a:p>
            <a:pPr>
              <a:buNone/>
              <a:defRPr/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	  การป้องกันการเสพ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ติด</a:t>
            </a:r>
            <a:r>
              <a:rPr lang="th-TH" sz="2800" dirty="0" err="1" smtClean="0">
                <a:latin typeface="Tahoma" pitchFamily="34" charset="0"/>
                <a:cs typeface="Tahoma" pitchFamily="34" charset="0"/>
              </a:rPr>
              <a:t>ยาเสพติด</a:t>
            </a:r>
            <a:endParaRPr lang="th-TH" sz="28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  <a:defRPr/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2.</a:t>
            </a:r>
            <a:r>
              <a:rPr lang="th-TH" sz="2800" dirty="0" smtClean="0">
                <a:latin typeface="Tahoma" pitchFamily="34" charset="0"/>
                <a:cs typeface="Tahoma" pitchFamily="34" charset="0"/>
              </a:rPr>
              <a:t>ความสำเร็จในการนำสมุนไพร มาผสมผสานกับ  </a:t>
            </a:r>
          </a:p>
          <a:p>
            <a:pPr>
              <a:buNone/>
              <a:defRPr/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	  โปรแกรมมาตรฐานในการบำบัดผู้ติดยา</a:t>
            </a:r>
            <a:r>
              <a:rPr lang="th-TH" sz="2800" smtClean="0">
                <a:latin typeface="Tahoma" pitchFamily="34" charset="0"/>
                <a:cs typeface="Tahoma" pitchFamily="34" charset="0"/>
              </a:rPr>
              <a:t>เสพติด</a:t>
            </a:r>
            <a:endParaRPr lang="th-TH" sz="280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  <a:defRPr/>
            </a:pPr>
            <a:endParaRPr lang="th-TH" sz="2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  <a:defRPr/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>
              <a:buFont typeface="Wingdings 2" pitchFamily="18" charset="2"/>
              <a:buNone/>
              <a:defRPr/>
            </a:pPr>
            <a:endParaRPr lang="th-TH" sz="2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endParaRPr lang="th-TH" sz="28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4026</Words>
  <Application>Microsoft Office PowerPoint</Application>
  <PresentationFormat>นำเสนอทางหน้าจอ (4:3)</PresentationFormat>
  <Paragraphs>834</Paragraphs>
  <Slides>90</Slides>
  <Notes>4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3</vt:i4>
      </vt:variant>
      <vt:variant>
        <vt:lpstr>ชื่อเรื่องภาพนิ่ง</vt:lpstr>
      </vt:variant>
      <vt:variant>
        <vt:i4>90</vt:i4>
      </vt:variant>
    </vt:vector>
  </HeadingPairs>
  <TitlesOfParts>
    <vt:vector size="94" baseType="lpstr">
      <vt:lpstr>ชุดรูปแบบของ Office</vt:lpstr>
      <vt:lpstr>Worksheet</vt:lpstr>
      <vt:lpstr>แผนภูมิ</vt:lpstr>
      <vt:lpstr>Chart</vt:lpstr>
      <vt:lpstr>คณะ2 </vt:lpstr>
      <vt:lpstr>การพัฒนาระบบบริการโรคหัวใจ</vt:lpstr>
      <vt:lpstr>การพัฒนาระบบบริการโรคหัวใจ</vt:lpstr>
      <vt:lpstr>การพัฒนาระบบบริการโรคหัวใจ  จ.พระนครศรีอยุธยา</vt:lpstr>
      <vt:lpstr>การพัฒนาระบบบริการโรคมะเร็ง</vt:lpstr>
      <vt:lpstr>ร้อยละการตรวจเต้านมด้วยตนเอง กลุ่มเป้าหมายสตรี  ๓๐ – ๗๐ ปี ของ จังหวัดพระนครศรีอยุธยา ปี 2557</vt:lpstr>
      <vt:lpstr>ร้อยละของสตรีที่ตรวจพบมะเร็งเต้านม ระยะที่ 1 และระยะที่ 2 มากกว่าร้อยละ 70   สัดส่วนผู้ป่วยมะเร็งเต้านมทั้งหมด จำแนกตามระยะที่ 1 และ 2  ข้อมูลปี 2557 จ.พระนครศรีอยุธยา (ไตรมาสที่ 1 ปี 2557)</vt:lpstr>
      <vt:lpstr>ผลการตรวจคัดกรองมะเร็งปากมดลูกรายอำเภอ  ของ จังหวัดพระนครศรีอยุธยา</vt:lpstr>
      <vt:lpstr>ผลการตรวจมะเร็งปากมดลูก   จ.พระนครศรีอยุธยา</vt:lpstr>
      <vt:lpstr>ผลการตรวจคัดกรองมะเร็งปากมดลูก  ปี 2553-2556  ของ จังหวัดพระนครศรีอยุธยา</vt:lpstr>
      <vt:lpstr>ตัวชี้วัด การพัฒนาระบบบริการโรคมะเร็ง                   จ.พระนครศรีอยุธยา</vt:lpstr>
      <vt:lpstr>การพัฒนาระบบบริการทารกแรกเกิด</vt:lpstr>
      <vt:lpstr>ตัวชี้วัด 204 ลดอัตราการเสียชีวิตในโรงพยาบาลของทารกแรกเกิดน้ำหนักต่ำกว่า 2500 กรัม ภายใน 28 วัน (ร้อยละ 5)  จังหวัดพระนครศรีอยุธยา</vt:lpstr>
      <vt:lpstr>ภาพนิ่ง 14</vt:lpstr>
      <vt:lpstr>ตัวชี้วัด 204 ลดอัตราการเสียชีวิตในโรงพยาบาลของทารกแรกเกิดน้ำหนักต่ำกว่า 2500 กรัม ภายใน 28 วัน (ร้อยละ 5)  จ.พระนครศรีอยุธยา  </vt:lpstr>
      <vt:lpstr>การพัฒนาระบบบริการสุขภาพจิต และจิตเวช</vt:lpstr>
      <vt:lpstr>ภาพนิ่ง 17</vt:lpstr>
      <vt:lpstr>ข้อมูลแสดงผลการดำเนินงาน </vt:lpstr>
      <vt:lpstr>: ร้อยละของศูนย์ให้คำปรึกษาคุณภาพ (Psychosocial Clinic)เชื่อมโยงกับระบบการดูแลช่วยเหลือ  (ไม่น้อยกว่าร้อยละ 70)</vt:lpstr>
      <vt:lpstr>ร้อยละของอำเภอที่มีทีม MCATT   คุณภาพ (ร้อยละ80)</vt:lpstr>
      <vt:lpstr>การพัฒนาระบบบริการ 5 สาขา</vt:lpstr>
      <vt:lpstr>2.1.6 การพัฒนาระบบบริการ 5 สาขาหลัก</vt:lpstr>
      <vt:lpstr>ภาพนิ่ง 23</vt:lpstr>
      <vt:lpstr>ภาพนิ่ง 24</vt:lpstr>
      <vt:lpstr>ข้อเสนอแนะ</vt:lpstr>
      <vt:lpstr>การพัฒนาระบบบริการโรคไต</vt:lpstr>
      <vt:lpstr>2.1.9.1 การพัฒนาระบบบริการโรคไต</vt:lpstr>
      <vt:lpstr>การคัดกรองผู้ป่วย CKD         ชะลอความเสื่อมของไต</vt:lpstr>
      <vt:lpstr>การคัดกรองภาวะแทรกซ้อนทางไต</vt:lpstr>
      <vt:lpstr>ภาพนิ่ง 30</vt:lpstr>
      <vt:lpstr>ข้อเสนอแนะ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อัตราครองเตียงปี 2556</vt:lpstr>
      <vt:lpstr>ภาพนิ่ง 39</vt:lpstr>
      <vt:lpstr>ร้อยละการ Refer back ของ รพ.พระนครศรีอยุธยาไปยัง รพช. </vt:lpstr>
      <vt:lpstr>ร้อยละ Adj.RW &lt; 0.5 ที่ส่งมารักษาต่อที่ระดับ A (ไตรมาสที่ 1)</vt:lpstr>
      <vt:lpstr>ค่า CMI ผู้ป่วยทุกสิทธิ ปี 2555-2557(ไตรมาสที่1)</vt:lpstr>
      <vt:lpstr>ภาพนิ่ง 43</vt:lpstr>
      <vt:lpstr>ข้อคิดเห็น</vt:lpstr>
      <vt:lpstr>การลดความแออัด และเวลารอคอย</vt:lpstr>
      <vt:lpstr>ข้อเสนอแนะ</vt:lpstr>
      <vt:lpstr>การพัฒนาระบบทันตกรรม</vt:lpstr>
      <vt:lpstr>ภาพนิ่ง 48</vt:lpstr>
      <vt:lpstr>สาเหตุ การแก้ไข และข้อเสนอแนะ</vt:lpstr>
      <vt:lpstr>สาเหตุ การแก้ไข และข้อเสนอแนะ(ต่อ)</vt:lpstr>
      <vt:lpstr>ประเด็น : ผลการดำเนินงาน Service Plan ข้อ ๒.๑.๘ การพัฒนาระบบบริการทันตกรรม </vt:lpstr>
      <vt:lpstr>ประเด็น : ผลการดำเนินงาน Service Plan ข้อ ๒.๑.๘ การพัฒนาระบบบริการทันตกรรม </vt:lpstr>
      <vt:lpstr>ชื่นชม</vt:lpstr>
      <vt:lpstr>การพัฒนาระบบบริการปฐมภูมิ ทุติยภูมิ และสุขภาพองค์รวม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ร้อยละของอำเภอที่มีทีม SRRT คุณภาพ(ร้อยละ 80)</vt:lpstr>
      <vt:lpstr>ผลสำเร็จ/ตัวชี้วัด: ร้อยละของอำเภอที่มีทีม SRRT คุณภาพ(ร้อยละ 80)</vt:lpstr>
      <vt:lpstr>ภาพนิ่ง 63</vt:lpstr>
      <vt:lpstr>ผลการดำเนินงาน  จ.พระนครศรีอยุธยา</vt:lpstr>
      <vt:lpstr>ภาพนิ่ง 65</vt:lpstr>
      <vt:lpstr>ภาพนิ่ง 66</vt:lpstr>
      <vt:lpstr>ภาพนิ่ง 67</vt:lpstr>
      <vt:lpstr>ภาพนิ่ง 68</vt:lpstr>
      <vt:lpstr>การพัฒนาระบบบริการโรคตา</vt:lpstr>
      <vt:lpstr>ภาพนิ่ง 70</vt:lpstr>
      <vt:lpstr>ภาพนิ่ง 71</vt:lpstr>
      <vt:lpstr>ภาพนิ่ง 72</vt:lpstr>
      <vt:lpstr>ภาพนิ่ง 73</vt:lpstr>
      <vt:lpstr>ภาพนิ่ง 74</vt:lpstr>
      <vt:lpstr>ภาพนิ่ง 75</vt:lpstr>
      <vt:lpstr>การจัดบริการเฉพาะ</vt:lpstr>
      <vt:lpstr>ภาพนิ่ง 77</vt:lpstr>
      <vt:lpstr>ภาพนิ่ง 78</vt:lpstr>
      <vt:lpstr>Teleconference แพทย์แผนไทย</vt:lpstr>
      <vt:lpstr>  ตัวชี้วัด   ร้อยละของห้องปฏิบัติการด้านการแพทย์ และสาธารณสุข มีคุณภาพและมาตรฐานการบริการ (ร้อยละ100)</vt:lpstr>
      <vt:lpstr>การดำเนินการ</vt:lpstr>
      <vt:lpstr>ภาพนิ่ง 82</vt:lpstr>
      <vt:lpstr>ภาพนิ่ง 83</vt:lpstr>
      <vt:lpstr>ภาพนิ่ง 84</vt:lpstr>
      <vt:lpstr>ปัจจัยสนับสนุน</vt:lpstr>
      <vt:lpstr>ปัญหาและอุปสรรค</vt:lpstr>
      <vt:lpstr>ความต้องการสนับสนุนจากส่วนกลาง</vt:lpstr>
      <vt:lpstr> ตัวชี้วัด 232 ร้อยละของผู้เสพยาเสพติดที่ผ่านการบำบัดที่ได้รับการติดตามไม่กลับไปเสพซ้ำ  (ร้อยละ 80) (ลดลงร้อยละ 5)  </vt:lpstr>
      <vt:lpstr>ภาพนิ่ง 89</vt:lpstr>
      <vt:lpstr>ภาพนิ่ง 90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คณะ2 </dc:title>
  <dc:creator>HPONE</dc:creator>
  <cp:lastModifiedBy>admin-a</cp:lastModifiedBy>
  <cp:revision>77</cp:revision>
  <dcterms:created xsi:type="dcterms:W3CDTF">2014-02-13T02:51:40Z</dcterms:created>
  <dcterms:modified xsi:type="dcterms:W3CDTF">2014-02-27T05:20:43Z</dcterms:modified>
</cp:coreProperties>
</file>